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17"/>
  </p:notesMasterIdLst>
  <p:handoutMasterIdLst>
    <p:handoutMasterId r:id="rId18"/>
  </p:handoutMasterIdLst>
  <p:sldIdLst>
    <p:sldId id="256" r:id="rId3"/>
    <p:sldId id="267" r:id="rId4"/>
    <p:sldId id="268" r:id="rId5"/>
    <p:sldId id="269" r:id="rId6"/>
    <p:sldId id="270" r:id="rId7"/>
    <p:sldId id="263" r:id="rId8"/>
    <p:sldId id="261" r:id="rId9"/>
    <p:sldId id="257" r:id="rId10"/>
    <p:sldId id="258" r:id="rId11"/>
    <p:sldId id="265" r:id="rId12"/>
    <p:sldId id="259" r:id="rId13"/>
    <p:sldId id="266" r:id="rId14"/>
    <p:sldId id="260" r:id="rId15"/>
    <p:sldId id="264"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0FE96BC-A8F1-4248-B855-890499D17119}">
          <p14:sldIdLst>
            <p14:sldId id="256"/>
            <p14:sldId id="267"/>
            <p14:sldId id="268"/>
            <p14:sldId id="269"/>
            <p14:sldId id="270"/>
            <p14:sldId id="263"/>
            <p14:sldId id="261"/>
            <p14:sldId id="257"/>
            <p14:sldId id="258"/>
            <p14:sldId id="265"/>
            <p14:sldId id="259"/>
            <p14:sldId id="266"/>
            <p14:sldId id="260"/>
            <p14:sldId id="26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20" autoAdjust="0"/>
    <p:restoredTop sz="94675" autoAdjust="0"/>
  </p:normalViewPr>
  <p:slideViewPr>
    <p:cSldViewPr>
      <p:cViewPr varScale="1">
        <p:scale>
          <a:sx n="134" d="100"/>
          <a:sy n="134" d="100"/>
        </p:scale>
        <p:origin x="-11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CC34DB-01D3-4660-ACEA-A53D3A94BE43}" type="doc">
      <dgm:prSet loTypeId="urn:microsoft.com/office/officeart/2005/8/layout/process2" loCatId="process" qsTypeId="urn:microsoft.com/office/officeart/2005/8/quickstyle/simple1" qsCatId="simple" csTypeId="urn:microsoft.com/office/officeart/2005/8/colors/accent1_2" csCatId="accent1" phldr="1"/>
      <dgm:spPr/>
    </dgm:pt>
    <dgm:pt modelId="{F8619424-5402-40E4-8F68-1B915D948515}">
      <dgm:prSet phldrT="[Text]" custT="1"/>
      <dgm:spPr>
        <a:solidFill>
          <a:schemeClr val="tx2">
            <a:lumMod val="60000"/>
            <a:lumOff val="40000"/>
          </a:schemeClr>
        </a:solidFill>
      </dgm:spPr>
      <dgm:t>
        <a:bodyPr/>
        <a:lstStyle/>
        <a:p>
          <a:r>
            <a:rPr lang="en-US" sz="2000" b="1" dirty="0"/>
            <a:t>Purchase Items?</a:t>
          </a:r>
        </a:p>
        <a:p>
          <a:r>
            <a:rPr lang="en-US" sz="1200" dirty="0"/>
            <a:t>- Materials</a:t>
          </a:r>
        </a:p>
        <a:p>
          <a:r>
            <a:rPr lang="en-US" sz="1200" dirty="0"/>
            <a:t>-Food</a:t>
          </a:r>
        </a:p>
        <a:p>
          <a:r>
            <a:rPr lang="en-US" sz="1200" dirty="0"/>
            <a:t>- Awards</a:t>
          </a:r>
        </a:p>
      </dgm:t>
    </dgm:pt>
    <dgm:pt modelId="{B10DAA9B-3B97-4E96-AE07-769BFD3C8AEB}" type="parTrans" cxnId="{B0CE68C6-701A-48FF-B96C-C2AA6DDEC7FA}">
      <dgm:prSet/>
      <dgm:spPr/>
      <dgm:t>
        <a:bodyPr/>
        <a:lstStyle/>
        <a:p>
          <a:endParaRPr lang="en-US"/>
        </a:p>
      </dgm:t>
    </dgm:pt>
    <dgm:pt modelId="{8BB03DEA-6242-45BB-960F-53898CAD8783}" type="sibTrans" cxnId="{B0CE68C6-701A-48FF-B96C-C2AA6DDEC7FA}">
      <dgm:prSet/>
      <dgm:spPr/>
      <dgm:t>
        <a:bodyPr/>
        <a:lstStyle/>
        <a:p>
          <a:endParaRPr lang="en-US"/>
        </a:p>
      </dgm:t>
    </dgm:pt>
    <dgm:pt modelId="{757BAC0A-F9CF-43A9-AC91-86430744F423}">
      <dgm:prSet phldrT="[Text]"/>
      <dgm:spPr/>
      <dgm:t>
        <a:bodyPr/>
        <a:lstStyle/>
        <a:p>
          <a:r>
            <a:rPr lang="en-US"/>
            <a:t>1. Pre approve all purchases with your director.</a:t>
          </a:r>
        </a:p>
        <a:p>
          <a:r>
            <a:rPr lang="en-US"/>
            <a:t>If purchase is over $50 you MUST talk with Katie first</a:t>
          </a:r>
        </a:p>
      </dgm:t>
    </dgm:pt>
    <dgm:pt modelId="{7EE4DACB-6441-4A0A-B697-CCBF13E85795}" type="parTrans" cxnId="{08F6F55E-47F6-42F0-A2B8-269379242455}">
      <dgm:prSet/>
      <dgm:spPr/>
      <dgm:t>
        <a:bodyPr/>
        <a:lstStyle/>
        <a:p>
          <a:endParaRPr lang="en-US"/>
        </a:p>
      </dgm:t>
    </dgm:pt>
    <dgm:pt modelId="{CDEC8C1F-09D4-436B-BDCF-A1D3A6C0A96B}" type="sibTrans" cxnId="{08F6F55E-47F6-42F0-A2B8-269379242455}">
      <dgm:prSet/>
      <dgm:spPr/>
      <dgm:t>
        <a:bodyPr/>
        <a:lstStyle/>
        <a:p>
          <a:endParaRPr lang="en-US"/>
        </a:p>
      </dgm:t>
    </dgm:pt>
    <dgm:pt modelId="{58F0CC83-A09F-4C66-8AB6-38D95026E4AF}">
      <dgm:prSet phldrT="[Text]"/>
      <dgm:spPr/>
      <dgm:t>
        <a:bodyPr/>
        <a:lstStyle/>
        <a:p>
          <a:r>
            <a:rPr lang="en-US"/>
            <a:t>2b. Make the purchase and request a reimbursement from Katie</a:t>
          </a:r>
        </a:p>
        <a:p>
          <a:r>
            <a:rPr lang="en-US"/>
            <a:t>(Make this a last resort)</a:t>
          </a:r>
        </a:p>
      </dgm:t>
    </dgm:pt>
    <dgm:pt modelId="{1D460904-80C9-4716-932B-77D03E1D2950}" type="parTrans" cxnId="{01BAEF6A-384B-487B-BAF0-79C0A727137E}">
      <dgm:prSet/>
      <dgm:spPr/>
      <dgm:t>
        <a:bodyPr/>
        <a:lstStyle/>
        <a:p>
          <a:endParaRPr lang="en-US"/>
        </a:p>
      </dgm:t>
    </dgm:pt>
    <dgm:pt modelId="{E1719D29-AC05-43AF-843C-EFF34CA91189}" type="sibTrans" cxnId="{01BAEF6A-384B-487B-BAF0-79C0A727137E}">
      <dgm:prSet/>
      <dgm:spPr/>
      <dgm:t>
        <a:bodyPr/>
        <a:lstStyle/>
        <a:p>
          <a:endParaRPr lang="en-US"/>
        </a:p>
      </dgm:t>
    </dgm:pt>
    <dgm:pt modelId="{DA480739-B437-42C6-916B-454F300CCA73}">
      <dgm:prSet/>
      <dgm:spPr/>
      <dgm:t>
        <a:bodyPr/>
        <a:lstStyle/>
        <a:p>
          <a:r>
            <a:rPr lang="en-US"/>
            <a:t>2a. Arrange purchase of item and then call Katie, she will pay for the item with her pCard.</a:t>
          </a:r>
        </a:p>
      </dgm:t>
    </dgm:pt>
    <dgm:pt modelId="{AD5A130B-A06B-4450-A485-D0C8A3B561DB}" type="parTrans" cxnId="{42D768C7-1538-49B2-BE5A-77DACF90E39C}">
      <dgm:prSet/>
      <dgm:spPr/>
      <dgm:t>
        <a:bodyPr/>
        <a:lstStyle/>
        <a:p>
          <a:endParaRPr lang="en-US"/>
        </a:p>
      </dgm:t>
    </dgm:pt>
    <dgm:pt modelId="{052648CE-756D-4685-AC76-20CDCAFB7500}" type="sibTrans" cxnId="{42D768C7-1538-49B2-BE5A-77DACF90E39C}">
      <dgm:prSet/>
      <dgm:spPr/>
      <dgm:t>
        <a:bodyPr/>
        <a:lstStyle/>
        <a:p>
          <a:r>
            <a:rPr lang="en-US"/>
            <a:t>OR</a:t>
          </a:r>
        </a:p>
      </dgm:t>
    </dgm:pt>
    <dgm:pt modelId="{B786EAC4-E296-47F2-9213-F5B76E3AD29F}" type="pres">
      <dgm:prSet presAssocID="{35CC34DB-01D3-4660-ACEA-A53D3A94BE43}" presName="linearFlow" presStyleCnt="0">
        <dgm:presLayoutVars>
          <dgm:resizeHandles val="exact"/>
        </dgm:presLayoutVars>
      </dgm:prSet>
      <dgm:spPr/>
    </dgm:pt>
    <dgm:pt modelId="{BA3145E0-6DF3-4054-A64B-A7B1E0DFF214}" type="pres">
      <dgm:prSet presAssocID="{F8619424-5402-40E4-8F68-1B915D948515}" presName="node" presStyleLbl="node1" presStyleIdx="0" presStyleCnt="4">
        <dgm:presLayoutVars>
          <dgm:bulletEnabled val="1"/>
        </dgm:presLayoutVars>
      </dgm:prSet>
      <dgm:spPr/>
      <dgm:t>
        <a:bodyPr/>
        <a:lstStyle/>
        <a:p>
          <a:endParaRPr lang="en-US"/>
        </a:p>
      </dgm:t>
    </dgm:pt>
    <dgm:pt modelId="{4E46E685-C2FB-4206-A818-7B862A7040C5}" type="pres">
      <dgm:prSet presAssocID="{8BB03DEA-6242-45BB-960F-53898CAD8783}" presName="sibTrans" presStyleLbl="sibTrans2D1" presStyleIdx="0" presStyleCnt="3"/>
      <dgm:spPr/>
      <dgm:t>
        <a:bodyPr/>
        <a:lstStyle/>
        <a:p>
          <a:endParaRPr lang="en-US"/>
        </a:p>
      </dgm:t>
    </dgm:pt>
    <dgm:pt modelId="{D14FC968-8FB7-47A3-8560-4C6DAD1F609E}" type="pres">
      <dgm:prSet presAssocID="{8BB03DEA-6242-45BB-960F-53898CAD8783}" presName="connectorText" presStyleLbl="sibTrans2D1" presStyleIdx="0" presStyleCnt="3"/>
      <dgm:spPr/>
      <dgm:t>
        <a:bodyPr/>
        <a:lstStyle/>
        <a:p>
          <a:endParaRPr lang="en-US"/>
        </a:p>
      </dgm:t>
    </dgm:pt>
    <dgm:pt modelId="{B2E26C51-BF31-4037-B0DF-79EE4A2C128F}" type="pres">
      <dgm:prSet presAssocID="{757BAC0A-F9CF-43A9-AC91-86430744F423}" presName="node" presStyleLbl="node1" presStyleIdx="1" presStyleCnt="4">
        <dgm:presLayoutVars>
          <dgm:bulletEnabled val="1"/>
        </dgm:presLayoutVars>
      </dgm:prSet>
      <dgm:spPr/>
      <dgm:t>
        <a:bodyPr/>
        <a:lstStyle/>
        <a:p>
          <a:endParaRPr lang="en-US"/>
        </a:p>
      </dgm:t>
    </dgm:pt>
    <dgm:pt modelId="{A0F1BB90-0843-451B-BF4C-B3F723E9D7DB}" type="pres">
      <dgm:prSet presAssocID="{CDEC8C1F-09D4-436B-BDCF-A1D3A6C0A96B}" presName="sibTrans" presStyleLbl="sibTrans2D1" presStyleIdx="1" presStyleCnt="3"/>
      <dgm:spPr/>
      <dgm:t>
        <a:bodyPr/>
        <a:lstStyle/>
        <a:p>
          <a:endParaRPr lang="en-US"/>
        </a:p>
      </dgm:t>
    </dgm:pt>
    <dgm:pt modelId="{4DA9B3E6-9956-48A8-9F7F-721160808AAC}" type="pres">
      <dgm:prSet presAssocID="{CDEC8C1F-09D4-436B-BDCF-A1D3A6C0A96B}" presName="connectorText" presStyleLbl="sibTrans2D1" presStyleIdx="1" presStyleCnt="3"/>
      <dgm:spPr/>
      <dgm:t>
        <a:bodyPr/>
        <a:lstStyle/>
        <a:p>
          <a:endParaRPr lang="en-US"/>
        </a:p>
      </dgm:t>
    </dgm:pt>
    <dgm:pt modelId="{C1B3C5DB-C394-4B42-9350-E1D63762DA9C}" type="pres">
      <dgm:prSet presAssocID="{DA480739-B437-42C6-916B-454F300CCA73}" presName="node" presStyleLbl="node1" presStyleIdx="2" presStyleCnt="4">
        <dgm:presLayoutVars>
          <dgm:bulletEnabled val="1"/>
        </dgm:presLayoutVars>
      </dgm:prSet>
      <dgm:spPr/>
      <dgm:t>
        <a:bodyPr/>
        <a:lstStyle/>
        <a:p>
          <a:endParaRPr lang="en-US"/>
        </a:p>
      </dgm:t>
    </dgm:pt>
    <dgm:pt modelId="{C6D420F9-1C62-4C25-BB30-C763C08E07F0}" type="pres">
      <dgm:prSet presAssocID="{052648CE-756D-4685-AC76-20CDCAFB7500}" presName="sibTrans" presStyleLbl="sibTrans2D1" presStyleIdx="2" presStyleCnt="3"/>
      <dgm:spPr/>
      <dgm:t>
        <a:bodyPr/>
        <a:lstStyle/>
        <a:p>
          <a:endParaRPr lang="en-US"/>
        </a:p>
      </dgm:t>
    </dgm:pt>
    <dgm:pt modelId="{9451583E-4025-418C-8C8F-00ACA9A98B6F}" type="pres">
      <dgm:prSet presAssocID="{052648CE-756D-4685-AC76-20CDCAFB7500}" presName="connectorText" presStyleLbl="sibTrans2D1" presStyleIdx="2" presStyleCnt="3"/>
      <dgm:spPr/>
      <dgm:t>
        <a:bodyPr/>
        <a:lstStyle/>
        <a:p>
          <a:endParaRPr lang="en-US"/>
        </a:p>
      </dgm:t>
    </dgm:pt>
    <dgm:pt modelId="{BD9939DB-EC6F-43E2-8B85-1838ADACBCB0}" type="pres">
      <dgm:prSet presAssocID="{58F0CC83-A09F-4C66-8AB6-38D95026E4AF}" presName="node" presStyleLbl="node1" presStyleIdx="3" presStyleCnt="4">
        <dgm:presLayoutVars>
          <dgm:bulletEnabled val="1"/>
        </dgm:presLayoutVars>
      </dgm:prSet>
      <dgm:spPr/>
      <dgm:t>
        <a:bodyPr/>
        <a:lstStyle/>
        <a:p>
          <a:endParaRPr lang="en-US"/>
        </a:p>
      </dgm:t>
    </dgm:pt>
  </dgm:ptLst>
  <dgm:cxnLst>
    <dgm:cxn modelId="{09568C38-65DB-4178-8C3C-D9948FD81C50}" type="presOf" srcId="{052648CE-756D-4685-AC76-20CDCAFB7500}" destId="{9451583E-4025-418C-8C8F-00ACA9A98B6F}" srcOrd="1" destOrd="0" presId="urn:microsoft.com/office/officeart/2005/8/layout/process2"/>
    <dgm:cxn modelId="{08F6F55E-47F6-42F0-A2B8-269379242455}" srcId="{35CC34DB-01D3-4660-ACEA-A53D3A94BE43}" destId="{757BAC0A-F9CF-43A9-AC91-86430744F423}" srcOrd="1" destOrd="0" parTransId="{7EE4DACB-6441-4A0A-B697-CCBF13E85795}" sibTransId="{CDEC8C1F-09D4-436B-BDCF-A1D3A6C0A96B}"/>
    <dgm:cxn modelId="{B0CE68C6-701A-48FF-B96C-C2AA6DDEC7FA}" srcId="{35CC34DB-01D3-4660-ACEA-A53D3A94BE43}" destId="{F8619424-5402-40E4-8F68-1B915D948515}" srcOrd="0" destOrd="0" parTransId="{B10DAA9B-3B97-4E96-AE07-769BFD3C8AEB}" sibTransId="{8BB03DEA-6242-45BB-960F-53898CAD8783}"/>
    <dgm:cxn modelId="{213EFF94-0CB0-4220-9420-54510288335F}" type="presOf" srcId="{F8619424-5402-40E4-8F68-1B915D948515}" destId="{BA3145E0-6DF3-4054-A64B-A7B1E0DFF214}" srcOrd="0" destOrd="0" presId="urn:microsoft.com/office/officeart/2005/8/layout/process2"/>
    <dgm:cxn modelId="{2E4C4F3B-181E-4EE4-A434-0678FCA73038}" type="presOf" srcId="{8BB03DEA-6242-45BB-960F-53898CAD8783}" destId="{D14FC968-8FB7-47A3-8560-4C6DAD1F609E}" srcOrd="1" destOrd="0" presId="urn:microsoft.com/office/officeart/2005/8/layout/process2"/>
    <dgm:cxn modelId="{353D03F8-DCAE-47A9-A794-F4F35F68E30C}" type="presOf" srcId="{052648CE-756D-4685-AC76-20CDCAFB7500}" destId="{C6D420F9-1C62-4C25-BB30-C763C08E07F0}" srcOrd="0" destOrd="0" presId="urn:microsoft.com/office/officeart/2005/8/layout/process2"/>
    <dgm:cxn modelId="{01BAEF6A-384B-487B-BAF0-79C0A727137E}" srcId="{35CC34DB-01D3-4660-ACEA-A53D3A94BE43}" destId="{58F0CC83-A09F-4C66-8AB6-38D95026E4AF}" srcOrd="3" destOrd="0" parTransId="{1D460904-80C9-4716-932B-77D03E1D2950}" sibTransId="{E1719D29-AC05-43AF-843C-EFF34CA91189}"/>
    <dgm:cxn modelId="{42D768C7-1538-49B2-BE5A-77DACF90E39C}" srcId="{35CC34DB-01D3-4660-ACEA-A53D3A94BE43}" destId="{DA480739-B437-42C6-916B-454F300CCA73}" srcOrd="2" destOrd="0" parTransId="{AD5A130B-A06B-4450-A485-D0C8A3B561DB}" sibTransId="{052648CE-756D-4685-AC76-20CDCAFB7500}"/>
    <dgm:cxn modelId="{DCE21F2B-9363-4677-BE6B-531A4939E1E8}" type="presOf" srcId="{CDEC8C1F-09D4-436B-BDCF-A1D3A6C0A96B}" destId="{A0F1BB90-0843-451B-BF4C-B3F723E9D7DB}" srcOrd="0" destOrd="0" presId="urn:microsoft.com/office/officeart/2005/8/layout/process2"/>
    <dgm:cxn modelId="{E03F4AD4-D199-4A4D-B43E-52D2585AE349}" type="presOf" srcId="{DA480739-B437-42C6-916B-454F300CCA73}" destId="{C1B3C5DB-C394-4B42-9350-E1D63762DA9C}" srcOrd="0" destOrd="0" presId="urn:microsoft.com/office/officeart/2005/8/layout/process2"/>
    <dgm:cxn modelId="{9E3F0BF8-C423-44AF-B8C2-13D041094CF5}" type="presOf" srcId="{58F0CC83-A09F-4C66-8AB6-38D95026E4AF}" destId="{BD9939DB-EC6F-43E2-8B85-1838ADACBCB0}" srcOrd="0" destOrd="0" presId="urn:microsoft.com/office/officeart/2005/8/layout/process2"/>
    <dgm:cxn modelId="{7D848B5E-66A4-4000-80D4-1627F0A35573}" type="presOf" srcId="{8BB03DEA-6242-45BB-960F-53898CAD8783}" destId="{4E46E685-C2FB-4206-A818-7B862A7040C5}" srcOrd="0" destOrd="0" presId="urn:microsoft.com/office/officeart/2005/8/layout/process2"/>
    <dgm:cxn modelId="{3DF2A5B9-A7C7-484C-9B4C-1EDB715D1AC6}" type="presOf" srcId="{757BAC0A-F9CF-43A9-AC91-86430744F423}" destId="{B2E26C51-BF31-4037-B0DF-79EE4A2C128F}" srcOrd="0" destOrd="0" presId="urn:microsoft.com/office/officeart/2005/8/layout/process2"/>
    <dgm:cxn modelId="{EDBEF6F5-DF68-4501-86EC-B697058EE921}" type="presOf" srcId="{35CC34DB-01D3-4660-ACEA-A53D3A94BE43}" destId="{B786EAC4-E296-47F2-9213-F5B76E3AD29F}" srcOrd="0" destOrd="0" presId="urn:microsoft.com/office/officeart/2005/8/layout/process2"/>
    <dgm:cxn modelId="{F2BD79D8-F61B-4DD7-AD9A-93559A468221}" type="presOf" srcId="{CDEC8C1F-09D4-436B-BDCF-A1D3A6C0A96B}" destId="{4DA9B3E6-9956-48A8-9F7F-721160808AAC}" srcOrd="1" destOrd="0" presId="urn:microsoft.com/office/officeart/2005/8/layout/process2"/>
    <dgm:cxn modelId="{DAB0C064-29B6-4C3A-B360-C7F5CEEF8422}" type="presParOf" srcId="{B786EAC4-E296-47F2-9213-F5B76E3AD29F}" destId="{BA3145E0-6DF3-4054-A64B-A7B1E0DFF214}" srcOrd="0" destOrd="0" presId="urn:microsoft.com/office/officeart/2005/8/layout/process2"/>
    <dgm:cxn modelId="{0AE01593-E844-462A-B2B4-66D2B166DEB9}" type="presParOf" srcId="{B786EAC4-E296-47F2-9213-F5B76E3AD29F}" destId="{4E46E685-C2FB-4206-A818-7B862A7040C5}" srcOrd="1" destOrd="0" presId="urn:microsoft.com/office/officeart/2005/8/layout/process2"/>
    <dgm:cxn modelId="{603B8FBF-D3A3-4000-9E91-E2BCD8DA8D11}" type="presParOf" srcId="{4E46E685-C2FB-4206-A818-7B862A7040C5}" destId="{D14FC968-8FB7-47A3-8560-4C6DAD1F609E}" srcOrd="0" destOrd="0" presId="urn:microsoft.com/office/officeart/2005/8/layout/process2"/>
    <dgm:cxn modelId="{278868DA-2479-44C8-99DF-9A890518C0E3}" type="presParOf" srcId="{B786EAC4-E296-47F2-9213-F5B76E3AD29F}" destId="{B2E26C51-BF31-4037-B0DF-79EE4A2C128F}" srcOrd="2" destOrd="0" presId="urn:microsoft.com/office/officeart/2005/8/layout/process2"/>
    <dgm:cxn modelId="{4E377AEF-BDB9-4E36-B744-2D5D6186F6E5}" type="presParOf" srcId="{B786EAC4-E296-47F2-9213-F5B76E3AD29F}" destId="{A0F1BB90-0843-451B-BF4C-B3F723E9D7DB}" srcOrd="3" destOrd="0" presId="urn:microsoft.com/office/officeart/2005/8/layout/process2"/>
    <dgm:cxn modelId="{8E83D668-B72D-4D6C-8D05-7F6E3324F8F6}" type="presParOf" srcId="{A0F1BB90-0843-451B-BF4C-B3F723E9D7DB}" destId="{4DA9B3E6-9956-48A8-9F7F-721160808AAC}" srcOrd="0" destOrd="0" presId="urn:microsoft.com/office/officeart/2005/8/layout/process2"/>
    <dgm:cxn modelId="{546D1A64-CFB5-44FC-8050-D24AB98F07DD}" type="presParOf" srcId="{B786EAC4-E296-47F2-9213-F5B76E3AD29F}" destId="{C1B3C5DB-C394-4B42-9350-E1D63762DA9C}" srcOrd="4" destOrd="0" presId="urn:microsoft.com/office/officeart/2005/8/layout/process2"/>
    <dgm:cxn modelId="{D45BD88F-121B-4EF7-A50D-306EA365261F}" type="presParOf" srcId="{B786EAC4-E296-47F2-9213-F5B76E3AD29F}" destId="{C6D420F9-1C62-4C25-BB30-C763C08E07F0}" srcOrd="5" destOrd="0" presId="urn:microsoft.com/office/officeart/2005/8/layout/process2"/>
    <dgm:cxn modelId="{7DB8DD2B-81DB-4076-AE8E-E34CC60C4A77}" type="presParOf" srcId="{C6D420F9-1C62-4C25-BB30-C763C08E07F0}" destId="{9451583E-4025-418C-8C8F-00ACA9A98B6F}" srcOrd="0" destOrd="0" presId="urn:microsoft.com/office/officeart/2005/8/layout/process2"/>
    <dgm:cxn modelId="{CC4B2B61-7015-42B1-9F1D-9474AC46EBEE}" type="presParOf" srcId="{B786EAC4-E296-47F2-9213-F5B76E3AD29F}" destId="{BD9939DB-EC6F-43E2-8B85-1838ADACBCB0}"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379F1A-7AEB-4295-BD21-273E7FAA60AC}"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15AC45DD-DCDC-46DA-B1C7-79A1AC9F8A62}">
      <dgm:prSet phldrT="[Text]" custT="1"/>
      <dgm:spPr/>
      <dgm:t>
        <a:bodyPr/>
        <a:lstStyle/>
        <a:p>
          <a:r>
            <a:rPr lang="en-US" sz="1800"/>
            <a:t>Request a Reimbursement?</a:t>
          </a:r>
        </a:p>
      </dgm:t>
    </dgm:pt>
    <dgm:pt modelId="{82D60780-10ED-4099-B154-9019A4B8F753}" type="parTrans" cxnId="{AC3EB6D5-F28F-4CED-AE34-C9E5D317D322}">
      <dgm:prSet/>
      <dgm:spPr/>
      <dgm:t>
        <a:bodyPr/>
        <a:lstStyle/>
        <a:p>
          <a:endParaRPr lang="en-US"/>
        </a:p>
      </dgm:t>
    </dgm:pt>
    <dgm:pt modelId="{D500CBBD-BA28-4B2E-9F3B-803D4775A640}" type="sibTrans" cxnId="{AC3EB6D5-F28F-4CED-AE34-C9E5D317D322}">
      <dgm:prSet/>
      <dgm:spPr/>
      <dgm:t>
        <a:bodyPr/>
        <a:lstStyle/>
        <a:p>
          <a:endParaRPr lang="en-US"/>
        </a:p>
      </dgm:t>
    </dgm:pt>
    <dgm:pt modelId="{84606691-B62E-4AEE-932F-2F112E0CAEC8}">
      <dgm:prSet phldrT="[Text]"/>
      <dgm:spPr/>
      <dgm:t>
        <a:bodyPr/>
        <a:lstStyle/>
        <a:p>
          <a:r>
            <a:rPr lang="en-US"/>
            <a:t>1. Fill out a Reimbursement Request form</a:t>
          </a:r>
        </a:p>
      </dgm:t>
    </dgm:pt>
    <dgm:pt modelId="{E52FEA98-7D1B-4199-87C5-0F84C7041515}" type="parTrans" cxnId="{1538A7F7-69E1-4E61-B9FA-4CEFECB233A4}">
      <dgm:prSet/>
      <dgm:spPr/>
      <dgm:t>
        <a:bodyPr/>
        <a:lstStyle/>
        <a:p>
          <a:endParaRPr lang="en-US"/>
        </a:p>
      </dgm:t>
    </dgm:pt>
    <dgm:pt modelId="{95E4CFB2-61B6-498E-8B2F-221EAA7056D1}" type="sibTrans" cxnId="{1538A7F7-69E1-4E61-B9FA-4CEFECB233A4}">
      <dgm:prSet/>
      <dgm:spPr/>
      <dgm:t>
        <a:bodyPr/>
        <a:lstStyle/>
        <a:p>
          <a:endParaRPr lang="en-US"/>
        </a:p>
      </dgm:t>
    </dgm:pt>
    <dgm:pt modelId="{A5A81938-D7C4-4975-94EE-8D68C197BE39}">
      <dgm:prSet phldrT="[Text]"/>
      <dgm:spPr/>
      <dgm:t>
        <a:bodyPr/>
        <a:lstStyle/>
        <a:p>
          <a:r>
            <a:rPr lang="en-US"/>
            <a:t>2. Make sure to provide your W9 to Katie </a:t>
          </a:r>
        </a:p>
      </dgm:t>
    </dgm:pt>
    <dgm:pt modelId="{CDCC650C-AB53-4B67-B994-DC2DD6AAD843}" type="parTrans" cxnId="{A6B83912-7A11-4694-852E-7840A1C651B4}">
      <dgm:prSet/>
      <dgm:spPr/>
      <dgm:t>
        <a:bodyPr/>
        <a:lstStyle/>
        <a:p>
          <a:endParaRPr lang="en-US"/>
        </a:p>
      </dgm:t>
    </dgm:pt>
    <dgm:pt modelId="{C6896E17-B397-4879-B984-930153F580AD}" type="sibTrans" cxnId="{A6B83912-7A11-4694-852E-7840A1C651B4}">
      <dgm:prSet/>
      <dgm:spPr/>
      <dgm:t>
        <a:bodyPr/>
        <a:lstStyle/>
        <a:p>
          <a:endParaRPr lang="en-US"/>
        </a:p>
      </dgm:t>
    </dgm:pt>
    <dgm:pt modelId="{57254819-F4E7-47B1-8ED9-43938DEA9841}">
      <dgm:prSet/>
      <dgm:spPr/>
      <dgm:t>
        <a:bodyPr/>
        <a:lstStyle/>
        <a:p>
          <a:r>
            <a:rPr lang="en-US"/>
            <a:t>3. Provide </a:t>
          </a:r>
          <a:r>
            <a:rPr lang="en-US" b="1"/>
            <a:t>Original </a:t>
          </a:r>
          <a:r>
            <a:rPr lang="en-US"/>
            <a:t>reciepts to Katie</a:t>
          </a:r>
        </a:p>
      </dgm:t>
    </dgm:pt>
    <dgm:pt modelId="{3BD57816-C7A8-4475-A61E-1E4576A964DA}" type="parTrans" cxnId="{453B296A-5E9D-4A9E-A624-27D7C67D2315}">
      <dgm:prSet/>
      <dgm:spPr/>
      <dgm:t>
        <a:bodyPr/>
        <a:lstStyle/>
        <a:p>
          <a:endParaRPr lang="en-US"/>
        </a:p>
      </dgm:t>
    </dgm:pt>
    <dgm:pt modelId="{7CAABC2F-80BE-42BB-BD3B-B7C50969A206}" type="sibTrans" cxnId="{453B296A-5E9D-4A9E-A624-27D7C67D2315}">
      <dgm:prSet/>
      <dgm:spPr/>
      <dgm:t>
        <a:bodyPr/>
        <a:lstStyle/>
        <a:p>
          <a:endParaRPr lang="en-US"/>
        </a:p>
      </dgm:t>
    </dgm:pt>
    <dgm:pt modelId="{974BD26D-BD69-4F40-AD39-C17F9FE8DDD3}">
      <dgm:prSet/>
      <dgm:spPr/>
      <dgm:t>
        <a:bodyPr/>
        <a:lstStyle/>
        <a:p>
          <a:r>
            <a:rPr lang="en-US"/>
            <a:t>4. Sign the form and wait for your Reimbursement</a:t>
          </a:r>
        </a:p>
        <a:p>
          <a:r>
            <a:rPr lang="en-US"/>
            <a:t>7-14 business days</a:t>
          </a:r>
        </a:p>
      </dgm:t>
    </dgm:pt>
    <dgm:pt modelId="{3976C6B4-1949-4D4B-99C4-FCED31580F36}" type="parTrans" cxnId="{BBB55580-62CF-4BDC-8B3C-545BB7780B47}">
      <dgm:prSet/>
      <dgm:spPr/>
      <dgm:t>
        <a:bodyPr/>
        <a:lstStyle/>
        <a:p>
          <a:endParaRPr lang="en-US"/>
        </a:p>
      </dgm:t>
    </dgm:pt>
    <dgm:pt modelId="{B8021639-8D7E-4DFE-AADF-790B7A9818A1}" type="sibTrans" cxnId="{BBB55580-62CF-4BDC-8B3C-545BB7780B47}">
      <dgm:prSet/>
      <dgm:spPr/>
      <dgm:t>
        <a:bodyPr/>
        <a:lstStyle/>
        <a:p>
          <a:endParaRPr lang="en-US"/>
        </a:p>
      </dgm:t>
    </dgm:pt>
    <dgm:pt modelId="{ABF556BF-C602-42B8-BEF7-5EADD9393FFC}" type="pres">
      <dgm:prSet presAssocID="{F9379F1A-7AEB-4295-BD21-273E7FAA60AC}" presName="linearFlow" presStyleCnt="0">
        <dgm:presLayoutVars>
          <dgm:resizeHandles val="exact"/>
        </dgm:presLayoutVars>
      </dgm:prSet>
      <dgm:spPr/>
      <dgm:t>
        <a:bodyPr/>
        <a:lstStyle/>
        <a:p>
          <a:endParaRPr lang="en-US"/>
        </a:p>
      </dgm:t>
    </dgm:pt>
    <dgm:pt modelId="{8B76F026-4A3F-4C7D-BF07-E137B6941649}" type="pres">
      <dgm:prSet presAssocID="{15AC45DD-DCDC-46DA-B1C7-79A1AC9F8A62}" presName="node" presStyleLbl="node1" presStyleIdx="0" presStyleCnt="5">
        <dgm:presLayoutVars>
          <dgm:bulletEnabled val="1"/>
        </dgm:presLayoutVars>
      </dgm:prSet>
      <dgm:spPr/>
      <dgm:t>
        <a:bodyPr/>
        <a:lstStyle/>
        <a:p>
          <a:endParaRPr lang="en-US"/>
        </a:p>
      </dgm:t>
    </dgm:pt>
    <dgm:pt modelId="{845E1953-E89B-47E0-ACD1-AD712B2682E6}" type="pres">
      <dgm:prSet presAssocID="{D500CBBD-BA28-4B2E-9F3B-803D4775A640}" presName="sibTrans" presStyleLbl="sibTrans2D1" presStyleIdx="0" presStyleCnt="4"/>
      <dgm:spPr/>
      <dgm:t>
        <a:bodyPr/>
        <a:lstStyle/>
        <a:p>
          <a:endParaRPr lang="en-US"/>
        </a:p>
      </dgm:t>
    </dgm:pt>
    <dgm:pt modelId="{6C6B7750-CC6B-47F2-912B-54D848A18B22}" type="pres">
      <dgm:prSet presAssocID="{D500CBBD-BA28-4B2E-9F3B-803D4775A640}" presName="connectorText" presStyleLbl="sibTrans2D1" presStyleIdx="0" presStyleCnt="4"/>
      <dgm:spPr/>
      <dgm:t>
        <a:bodyPr/>
        <a:lstStyle/>
        <a:p>
          <a:endParaRPr lang="en-US"/>
        </a:p>
      </dgm:t>
    </dgm:pt>
    <dgm:pt modelId="{0F09CD0E-B5CB-443C-9736-5F97A6790F80}" type="pres">
      <dgm:prSet presAssocID="{84606691-B62E-4AEE-932F-2F112E0CAEC8}" presName="node" presStyleLbl="node1" presStyleIdx="1" presStyleCnt="5">
        <dgm:presLayoutVars>
          <dgm:bulletEnabled val="1"/>
        </dgm:presLayoutVars>
      </dgm:prSet>
      <dgm:spPr/>
      <dgm:t>
        <a:bodyPr/>
        <a:lstStyle/>
        <a:p>
          <a:endParaRPr lang="en-US"/>
        </a:p>
      </dgm:t>
    </dgm:pt>
    <dgm:pt modelId="{133E00E7-D098-4148-A713-3CC8B1A9E2EF}" type="pres">
      <dgm:prSet presAssocID="{95E4CFB2-61B6-498E-8B2F-221EAA7056D1}" presName="sibTrans" presStyleLbl="sibTrans2D1" presStyleIdx="1" presStyleCnt="4"/>
      <dgm:spPr/>
      <dgm:t>
        <a:bodyPr/>
        <a:lstStyle/>
        <a:p>
          <a:endParaRPr lang="en-US"/>
        </a:p>
      </dgm:t>
    </dgm:pt>
    <dgm:pt modelId="{70792817-78A7-4BA1-88E0-5485DB729B0F}" type="pres">
      <dgm:prSet presAssocID="{95E4CFB2-61B6-498E-8B2F-221EAA7056D1}" presName="connectorText" presStyleLbl="sibTrans2D1" presStyleIdx="1" presStyleCnt="4"/>
      <dgm:spPr/>
      <dgm:t>
        <a:bodyPr/>
        <a:lstStyle/>
        <a:p>
          <a:endParaRPr lang="en-US"/>
        </a:p>
      </dgm:t>
    </dgm:pt>
    <dgm:pt modelId="{376EBC5B-0103-474D-A223-E009DE0B203A}" type="pres">
      <dgm:prSet presAssocID="{A5A81938-D7C4-4975-94EE-8D68C197BE39}" presName="node" presStyleLbl="node1" presStyleIdx="2" presStyleCnt="5">
        <dgm:presLayoutVars>
          <dgm:bulletEnabled val="1"/>
        </dgm:presLayoutVars>
      </dgm:prSet>
      <dgm:spPr/>
      <dgm:t>
        <a:bodyPr/>
        <a:lstStyle/>
        <a:p>
          <a:endParaRPr lang="en-US"/>
        </a:p>
      </dgm:t>
    </dgm:pt>
    <dgm:pt modelId="{87969142-97E9-4D78-99E8-09ABC3CED28F}" type="pres">
      <dgm:prSet presAssocID="{C6896E17-B397-4879-B984-930153F580AD}" presName="sibTrans" presStyleLbl="sibTrans2D1" presStyleIdx="2" presStyleCnt="4"/>
      <dgm:spPr/>
      <dgm:t>
        <a:bodyPr/>
        <a:lstStyle/>
        <a:p>
          <a:endParaRPr lang="en-US"/>
        </a:p>
      </dgm:t>
    </dgm:pt>
    <dgm:pt modelId="{F5EF31DE-B5BB-4E21-B5FA-82E4F5DD3517}" type="pres">
      <dgm:prSet presAssocID="{C6896E17-B397-4879-B984-930153F580AD}" presName="connectorText" presStyleLbl="sibTrans2D1" presStyleIdx="2" presStyleCnt="4"/>
      <dgm:spPr/>
      <dgm:t>
        <a:bodyPr/>
        <a:lstStyle/>
        <a:p>
          <a:endParaRPr lang="en-US"/>
        </a:p>
      </dgm:t>
    </dgm:pt>
    <dgm:pt modelId="{D325E8D9-97E0-4B6A-8CF2-DF8DE204AC85}" type="pres">
      <dgm:prSet presAssocID="{57254819-F4E7-47B1-8ED9-43938DEA9841}" presName="node" presStyleLbl="node1" presStyleIdx="3" presStyleCnt="5">
        <dgm:presLayoutVars>
          <dgm:bulletEnabled val="1"/>
        </dgm:presLayoutVars>
      </dgm:prSet>
      <dgm:spPr/>
      <dgm:t>
        <a:bodyPr/>
        <a:lstStyle/>
        <a:p>
          <a:endParaRPr lang="en-US"/>
        </a:p>
      </dgm:t>
    </dgm:pt>
    <dgm:pt modelId="{D9F24FE2-0761-440E-8E54-AF1AD299358A}" type="pres">
      <dgm:prSet presAssocID="{7CAABC2F-80BE-42BB-BD3B-B7C50969A206}" presName="sibTrans" presStyleLbl="sibTrans2D1" presStyleIdx="3" presStyleCnt="4" custLinFactNeighborY="-14679"/>
      <dgm:spPr/>
      <dgm:t>
        <a:bodyPr/>
        <a:lstStyle/>
        <a:p>
          <a:endParaRPr lang="en-US"/>
        </a:p>
      </dgm:t>
    </dgm:pt>
    <dgm:pt modelId="{FE34A756-75ED-49E5-A0DC-9EE2424BEADB}" type="pres">
      <dgm:prSet presAssocID="{7CAABC2F-80BE-42BB-BD3B-B7C50969A206}" presName="connectorText" presStyleLbl="sibTrans2D1" presStyleIdx="3" presStyleCnt="4"/>
      <dgm:spPr/>
      <dgm:t>
        <a:bodyPr/>
        <a:lstStyle/>
        <a:p>
          <a:endParaRPr lang="en-US"/>
        </a:p>
      </dgm:t>
    </dgm:pt>
    <dgm:pt modelId="{986A4B89-19FB-43BC-B880-DB5428D56C5A}" type="pres">
      <dgm:prSet presAssocID="{974BD26D-BD69-4F40-AD39-C17F9FE8DDD3}" presName="node" presStyleLbl="node1" presStyleIdx="4" presStyleCnt="5" custLinFactNeighborX="-475" custLinFactNeighborY="-30825">
        <dgm:presLayoutVars>
          <dgm:bulletEnabled val="1"/>
        </dgm:presLayoutVars>
      </dgm:prSet>
      <dgm:spPr/>
      <dgm:t>
        <a:bodyPr/>
        <a:lstStyle/>
        <a:p>
          <a:endParaRPr lang="en-US"/>
        </a:p>
      </dgm:t>
    </dgm:pt>
  </dgm:ptLst>
  <dgm:cxnLst>
    <dgm:cxn modelId="{A6B83912-7A11-4694-852E-7840A1C651B4}" srcId="{F9379F1A-7AEB-4295-BD21-273E7FAA60AC}" destId="{A5A81938-D7C4-4975-94EE-8D68C197BE39}" srcOrd="2" destOrd="0" parTransId="{CDCC650C-AB53-4B67-B994-DC2DD6AAD843}" sibTransId="{C6896E17-B397-4879-B984-930153F580AD}"/>
    <dgm:cxn modelId="{BBB55580-62CF-4BDC-8B3C-545BB7780B47}" srcId="{F9379F1A-7AEB-4295-BD21-273E7FAA60AC}" destId="{974BD26D-BD69-4F40-AD39-C17F9FE8DDD3}" srcOrd="4" destOrd="0" parTransId="{3976C6B4-1949-4D4B-99C4-FCED31580F36}" sibTransId="{B8021639-8D7E-4DFE-AADF-790B7A9818A1}"/>
    <dgm:cxn modelId="{2D206FCC-7509-4260-B203-B2E670040B1B}" type="presOf" srcId="{D500CBBD-BA28-4B2E-9F3B-803D4775A640}" destId="{845E1953-E89B-47E0-ACD1-AD712B2682E6}" srcOrd="0" destOrd="0" presId="urn:microsoft.com/office/officeart/2005/8/layout/process2"/>
    <dgm:cxn modelId="{453B296A-5E9D-4A9E-A624-27D7C67D2315}" srcId="{F9379F1A-7AEB-4295-BD21-273E7FAA60AC}" destId="{57254819-F4E7-47B1-8ED9-43938DEA9841}" srcOrd="3" destOrd="0" parTransId="{3BD57816-C7A8-4475-A61E-1E4576A964DA}" sibTransId="{7CAABC2F-80BE-42BB-BD3B-B7C50969A206}"/>
    <dgm:cxn modelId="{BA2464B1-5192-4B50-9336-622D63A00641}" type="presOf" srcId="{D500CBBD-BA28-4B2E-9F3B-803D4775A640}" destId="{6C6B7750-CC6B-47F2-912B-54D848A18B22}" srcOrd="1" destOrd="0" presId="urn:microsoft.com/office/officeart/2005/8/layout/process2"/>
    <dgm:cxn modelId="{EE98E5AD-8DF0-4225-BAD9-31A0A017E86B}" type="presOf" srcId="{95E4CFB2-61B6-498E-8B2F-221EAA7056D1}" destId="{70792817-78A7-4BA1-88E0-5485DB729B0F}" srcOrd="1" destOrd="0" presId="urn:microsoft.com/office/officeart/2005/8/layout/process2"/>
    <dgm:cxn modelId="{0C92DFB8-F7B7-4FAD-B3C7-D9ACAD7A5909}" type="presOf" srcId="{F9379F1A-7AEB-4295-BD21-273E7FAA60AC}" destId="{ABF556BF-C602-42B8-BEF7-5EADD9393FFC}" srcOrd="0" destOrd="0" presId="urn:microsoft.com/office/officeart/2005/8/layout/process2"/>
    <dgm:cxn modelId="{AC3EB6D5-F28F-4CED-AE34-C9E5D317D322}" srcId="{F9379F1A-7AEB-4295-BD21-273E7FAA60AC}" destId="{15AC45DD-DCDC-46DA-B1C7-79A1AC9F8A62}" srcOrd="0" destOrd="0" parTransId="{82D60780-10ED-4099-B154-9019A4B8F753}" sibTransId="{D500CBBD-BA28-4B2E-9F3B-803D4775A640}"/>
    <dgm:cxn modelId="{1538A7F7-69E1-4E61-B9FA-4CEFECB233A4}" srcId="{F9379F1A-7AEB-4295-BD21-273E7FAA60AC}" destId="{84606691-B62E-4AEE-932F-2F112E0CAEC8}" srcOrd="1" destOrd="0" parTransId="{E52FEA98-7D1B-4199-87C5-0F84C7041515}" sibTransId="{95E4CFB2-61B6-498E-8B2F-221EAA7056D1}"/>
    <dgm:cxn modelId="{E8ED1568-9313-4C03-B222-786A9358899B}" type="presOf" srcId="{A5A81938-D7C4-4975-94EE-8D68C197BE39}" destId="{376EBC5B-0103-474D-A223-E009DE0B203A}" srcOrd="0" destOrd="0" presId="urn:microsoft.com/office/officeart/2005/8/layout/process2"/>
    <dgm:cxn modelId="{0B2530B4-E3CB-428C-A3D2-8F91F022EC21}" type="presOf" srcId="{95E4CFB2-61B6-498E-8B2F-221EAA7056D1}" destId="{133E00E7-D098-4148-A713-3CC8B1A9E2EF}" srcOrd="0" destOrd="0" presId="urn:microsoft.com/office/officeart/2005/8/layout/process2"/>
    <dgm:cxn modelId="{E531963B-7172-4927-B66F-6808712DD42A}" type="presOf" srcId="{15AC45DD-DCDC-46DA-B1C7-79A1AC9F8A62}" destId="{8B76F026-4A3F-4C7D-BF07-E137B6941649}" srcOrd="0" destOrd="0" presId="urn:microsoft.com/office/officeart/2005/8/layout/process2"/>
    <dgm:cxn modelId="{5426A539-8BE4-4765-9CEC-2AEEC794697C}" type="presOf" srcId="{84606691-B62E-4AEE-932F-2F112E0CAEC8}" destId="{0F09CD0E-B5CB-443C-9736-5F97A6790F80}" srcOrd="0" destOrd="0" presId="urn:microsoft.com/office/officeart/2005/8/layout/process2"/>
    <dgm:cxn modelId="{52DA3F17-06B6-4F2F-91D4-8DAC51F139B1}" type="presOf" srcId="{974BD26D-BD69-4F40-AD39-C17F9FE8DDD3}" destId="{986A4B89-19FB-43BC-B880-DB5428D56C5A}" srcOrd="0" destOrd="0" presId="urn:microsoft.com/office/officeart/2005/8/layout/process2"/>
    <dgm:cxn modelId="{28B32DC5-17D1-4E47-9410-577B4DBAE2E1}" type="presOf" srcId="{C6896E17-B397-4879-B984-930153F580AD}" destId="{87969142-97E9-4D78-99E8-09ABC3CED28F}" srcOrd="0" destOrd="0" presId="urn:microsoft.com/office/officeart/2005/8/layout/process2"/>
    <dgm:cxn modelId="{8DC5E2B5-97E0-4BFD-B9D4-19C1AFD81C29}" type="presOf" srcId="{C6896E17-B397-4879-B984-930153F580AD}" destId="{F5EF31DE-B5BB-4E21-B5FA-82E4F5DD3517}" srcOrd="1" destOrd="0" presId="urn:microsoft.com/office/officeart/2005/8/layout/process2"/>
    <dgm:cxn modelId="{E910E25D-2E60-4B0C-AC2A-EBD713755646}" type="presOf" srcId="{7CAABC2F-80BE-42BB-BD3B-B7C50969A206}" destId="{D9F24FE2-0761-440E-8E54-AF1AD299358A}" srcOrd="0" destOrd="0" presId="urn:microsoft.com/office/officeart/2005/8/layout/process2"/>
    <dgm:cxn modelId="{7D19A91D-B272-4946-AAE5-9F3F3A55AB1C}" type="presOf" srcId="{7CAABC2F-80BE-42BB-BD3B-B7C50969A206}" destId="{FE34A756-75ED-49E5-A0DC-9EE2424BEADB}" srcOrd="1" destOrd="0" presId="urn:microsoft.com/office/officeart/2005/8/layout/process2"/>
    <dgm:cxn modelId="{623A1A54-3F9E-4098-85E9-CBFCA7A03F18}" type="presOf" srcId="{57254819-F4E7-47B1-8ED9-43938DEA9841}" destId="{D325E8D9-97E0-4B6A-8CF2-DF8DE204AC85}" srcOrd="0" destOrd="0" presId="urn:microsoft.com/office/officeart/2005/8/layout/process2"/>
    <dgm:cxn modelId="{69EF40A9-41BA-46B8-B27A-FB21613A672A}" type="presParOf" srcId="{ABF556BF-C602-42B8-BEF7-5EADD9393FFC}" destId="{8B76F026-4A3F-4C7D-BF07-E137B6941649}" srcOrd="0" destOrd="0" presId="urn:microsoft.com/office/officeart/2005/8/layout/process2"/>
    <dgm:cxn modelId="{E128B728-09EC-4213-AF1D-D379C7C5BFE8}" type="presParOf" srcId="{ABF556BF-C602-42B8-BEF7-5EADD9393FFC}" destId="{845E1953-E89B-47E0-ACD1-AD712B2682E6}" srcOrd="1" destOrd="0" presId="urn:microsoft.com/office/officeart/2005/8/layout/process2"/>
    <dgm:cxn modelId="{FD3325B6-81EC-4595-945E-5CB91FB76AE9}" type="presParOf" srcId="{845E1953-E89B-47E0-ACD1-AD712B2682E6}" destId="{6C6B7750-CC6B-47F2-912B-54D848A18B22}" srcOrd="0" destOrd="0" presId="urn:microsoft.com/office/officeart/2005/8/layout/process2"/>
    <dgm:cxn modelId="{6033EDF6-C9E1-4C35-A5A8-A5CF8DFAF01E}" type="presParOf" srcId="{ABF556BF-C602-42B8-BEF7-5EADD9393FFC}" destId="{0F09CD0E-B5CB-443C-9736-5F97A6790F80}" srcOrd="2" destOrd="0" presId="urn:microsoft.com/office/officeart/2005/8/layout/process2"/>
    <dgm:cxn modelId="{0A300A68-5462-4876-BD27-7F1AA2BF3C0B}" type="presParOf" srcId="{ABF556BF-C602-42B8-BEF7-5EADD9393FFC}" destId="{133E00E7-D098-4148-A713-3CC8B1A9E2EF}" srcOrd="3" destOrd="0" presId="urn:microsoft.com/office/officeart/2005/8/layout/process2"/>
    <dgm:cxn modelId="{E1C128B9-8134-4D10-8E30-560C8C045249}" type="presParOf" srcId="{133E00E7-D098-4148-A713-3CC8B1A9E2EF}" destId="{70792817-78A7-4BA1-88E0-5485DB729B0F}" srcOrd="0" destOrd="0" presId="urn:microsoft.com/office/officeart/2005/8/layout/process2"/>
    <dgm:cxn modelId="{E4A64AB1-217F-4BFD-A1F0-D967A2608213}" type="presParOf" srcId="{ABF556BF-C602-42B8-BEF7-5EADD9393FFC}" destId="{376EBC5B-0103-474D-A223-E009DE0B203A}" srcOrd="4" destOrd="0" presId="urn:microsoft.com/office/officeart/2005/8/layout/process2"/>
    <dgm:cxn modelId="{2A77C72C-3DB4-430A-BCC2-589A2131B30E}" type="presParOf" srcId="{ABF556BF-C602-42B8-BEF7-5EADD9393FFC}" destId="{87969142-97E9-4D78-99E8-09ABC3CED28F}" srcOrd="5" destOrd="0" presId="urn:microsoft.com/office/officeart/2005/8/layout/process2"/>
    <dgm:cxn modelId="{EAB0797C-3FD7-4169-B321-DD32DFBBB861}" type="presParOf" srcId="{87969142-97E9-4D78-99E8-09ABC3CED28F}" destId="{F5EF31DE-B5BB-4E21-B5FA-82E4F5DD3517}" srcOrd="0" destOrd="0" presId="urn:microsoft.com/office/officeart/2005/8/layout/process2"/>
    <dgm:cxn modelId="{60EA4EF9-0C7A-4054-A882-D3C5DE94B2A5}" type="presParOf" srcId="{ABF556BF-C602-42B8-BEF7-5EADD9393FFC}" destId="{D325E8D9-97E0-4B6A-8CF2-DF8DE204AC85}" srcOrd="6" destOrd="0" presId="urn:microsoft.com/office/officeart/2005/8/layout/process2"/>
    <dgm:cxn modelId="{81478D97-F977-43DA-8DA1-9A29D0C202FB}" type="presParOf" srcId="{ABF556BF-C602-42B8-BEF7-5EADD9393FFC}" destId="{D9F24FE2-0761-440E-8E54-AF1AD299358A}" srcOrd="7" destOrd="0" presId="urn:microsoft.com/office/officeart/2005/8/layout/process2"/>
    <dgm:cxn modelId="{07AC4093-8BDF-4946-8C12-91D6148848B4}" type="presParOf" srcId="{D9F24FE2-0761-440E-8E54-AF1AD299358A}" destId="{FE34A756-75ED-49E5-A0DC-9EE2424BEADB}" srcOrd="0" destOrd="0" presId="urn:microsoft.com/office/officeart/2005/8/layout/process2"/>
    <dgm:cxn modelId="{158FB90F-1069-4496-84DD-EE31664F6EC2}" type="presParOf" srcId="{ABF556BF-C602-42B8-BEF7-5EADD9393FFC}" destId="{986A4B89-19FB-43BC-B880-DB5428D56C5A}"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F61AE6-5068-4854-AD9E-69CA44E5BF68}"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2BD04790-7753-4C26-8882-178CA917A185}">
      <dgm:prSet phldrT="[Text]"/>
      <dgm:spPr/>
      <dgm:t>
        <a:bodyPr/>
        <a:lstStyle/>
        <a:p>
          <a:r>
            <a:rPr lang="en-US" b="1" dirty="0" smtClean="0"/>
            <a:t>Need to rent </a:t>
          </a:r>
          <a:r>
            <a:rPr lang="en-US" b="1" dirty="0"/>
            <a:t>the Lassonde / White house</a:t>
          </a:r>
        </a:p>
      </dgm:t>
    </dgm:pt>
    <dgm:pt modelId="{B7DF17C1-112B-4984-8459-DC556E558D39}" type="parTrans" cxnId="{4B5C3682-29AC-4CC2-8359-CD85D361F088}">
      <dgm:prSet/>
      <dgm:spPr/>
      <dgm:t>
        <a:bodyPr/>
        <a:lstStyle/>
        <a:p>
          <a:endParaRPr lang="en-US"/>
        </a:p>
      </dgm:t>
    </dgm:pt>
    <dgm:pt modelId="{1FED0B69-E9BA-4529-B3F7-3EF666917BED}" type="sibTrans" cxnId="{4B5C3682-29AC-4CC2-8359-CD85D361F088}">
      <dgm:prSet/>
      <dgm:spPr/>
      <dgm:t>
        <a:bodyPr/>
        <a:lstStyle/>
        <a:p>
          <a:endParaRPr lang="en-US"/>
        </a:p>
      </dgm:t>
    </dgm:pt>
    <dgm:pt modelId="{6CAB4C70-2802-4B8A-8F5F-03BDE1E75700}">
      <dgm:prSet phldrT="[Text]"/>
      <dgm:spPr/>
      <dgm:t>
        <a:bodyPr/>
        <a:lstStyle/>
        <a:p>
          <a:r>
            <a:rPr lang="en-US"/>
            <a:t>Lassonde House 604-</a:t>
          </a:r>
        </a:p>
        <a:p>
          <a:r>
            <a:rPr lang="en-US" dirty="0" smtClean="0"/>
            <a:t>Call Mark Barnard at 801-587-2981, tell him you are with the Lassonde group</a:t>
          </a:r>
          <a:endParaRPr lang="en-US"/>
        </a:p>
      </dgm:t>
    </dgm:pt>
    <dgm:pt modelId="{EF2B3D93-3992-4902-861A-935AE803B77E}" type="parTrans" cxnId="{8A413F72-C410-46F2-BC73-913D9A30951D}">
      <dgm:prSet/>
      <dgm:spPr/>
      <dgm:t>
        <a:bodyPr/>
        <a:lstStyle/>
        <a:p>
          <a:endParaRPr lang="en-US"/>
        </a:p>
      </dgm:t>
    </dgm:pt>
    <dgm:pt modelId="{2E80CDEB-5782-42DE-9AE4-68F88C9DF7C5}" type="sibTrans" cxnId="{8A413F72-C410-46F2-BC73-913D9A30951D}">
      <dgm:prSet/>
      <dgm:spPr/>
      <dgm:t>
        <a:bodyPr/>
        <a:lstStyle/>
        <a:p>
          <a:endParaRPr lang="en-US"/>
        </a:p>
      </dgm:t>
    </dgm:pt>
    <dgm:pt modelId="{681CBCE3-A1B9-4D0E-9C4E-A8CE928EE453}">
      <dgm:prSet phldrT="[Text]"/>
      <dgm:spPr/>
      <dgm:t>
        <a:bodyPr/>
        <a:lstStyle/>
        <a:p>
          <a:r>
            <a:rPr lang="en-US"/>
            <a:t>Whitehouse 602 -</a:t>
          </a:r>
        </a:p>
        <a:p>
          <a:r>
            <a:rPr lang="en-US"/>
            <a:t>The Whitehouse is co working space</a:t>
          </a:r>
        </a:p>
        <a:p>
          <a:r>
            <a:rPr lang="en-US"/>
            <a:t>needs to be shared </a:t>
          </a:r>
        </a:p>
      </dgm:t>
    </dgm:pt>
    <dgm:pt modelId="{D159A565-09CE-4BF1-9C52-0005C3E48258}" type="parTrans" cxnId="{62763FC1-3F2B-4972-BA71-9916D9C13BA3}">
      <dgm:prSet/>
      <dgm:spPr/>
      <dgm:t>
        <a:bodyPr/>
        <a:lstStyle/>
        <a:p>
          <a:endParaRPr lang="en-US"/>
        </a:p>
      </dgm:t>
    </dgm:pt>
    <dgm:pt modelId="{3296E188-E6FF-4276-8233-813C99F8033C}" type="sibTrans" cxnId="{62763FC1-3F2B-4972-BA71-9916D9C13BA3}">
      <dgm:prSet/>
      <dgm:spPr/>
      <dgm:t>
        <a:bodyPr/>
        <a:lstStyle/>
        <a:p>
          <a:endParaRPr lang="en-US"/>
        </a:p>
      </dgm:t>
    </dgm:pt>
    <dgm:pt modelId="{47EBDD61-4BA1-4895-A221-F3EA5CC04931}">
      <dgm:prSet/>
      <dgm:spPr/>
      <dgm:t>
        <a:bodyPr/>
        <a:lstStyle/>
        <a:p>
          <a:r>
            <a:rPr lang="en-US"/>
            <a:t>If you bring food or garbage into either space you must clean it up and take out garbages</a:t>
          </a:r>
        </a:p>
      </dgm:t>
    </dgm:pt>
    <dgm:pt modelId="{34D1A435-D6F8-4ECC-BC64-B33EB8872623}" type="parTrans" cxnId="{635EE89A-6BD5-4D3E-A6ED-0472259240D2}">
      <dgm:prSet/>
      <dgm:spPr/>
      <dgm:t>
        <a:bodyPr/>
        <a:lstStyle/>
        <a:p>
          <a:endParaRPr lang="en-US"/>
        </a:p>
      </dgm:t>
    </dgm:pt>
    <dgm:pt modelId="{A21EF4C3-2016-4B50-8E79-7D89528F48BC}" type="sibTrans" cxnId="{635EE89A-6BD5-4D3E-A6ED-0472259240D2}">
      <dgm:prSet/>
      <dgm:spPr/>
      <dgm:t>
        <a:bodyPr/>
        <a:lstStyle/>
        <a:p>
          <a:endParaRPr lang="en-US"/>
        </a:p>
      </dgm:t>
    </dgm:pt>
    <dgm:pt modelId="{59771F8A-F261-4EBC-BF53-07911838FEEE}" type="pres">
      <dgm:prSet presAssocID="{9CF61AE6-5068-4854-AD9E-69CA44E5BF68}" presName="linearFlow" presStyleCnt="0">
        <dgm:presLayoutVars>
          <dgm:resizeHandles val="exact"/>
        </dgm:presLayoutVars>
      </dgm:prSet>
      <dgm:spPr/>
      <dgm:t>
        <a:bodyPr/>
        <a:lstStyle/>
        <a:p>
          <a:endParaRPr lang="en-US"/>
        </a:p>
      </dgm:t>
    </dgm:pt>
    <dgm:pt modelId="{573F4CD9-FD9F-4FCF-9B14-C36F2DDC5465}" type="pres">
      <dgm:prSet presAssocID="{2BD04790-7753-4C26-8882-178CA917A185}" presName="node" presStyleLbl="node1" presStyleIdx="0" presStyleCnt="4">
        <dgm:presLayoutVars>
          <dgm:bulletEnabled val="1"/>
        </dgm:presLayoutVars>
      </dgm:prSet>
      <dgm:spPr/>
      <dgm:t>
        <a:bodyPr/>
        <a:lstStyle/>
        <a:p>
          <a:endParaRPr lang="en-US"/>
        </a:p>
      </dgm:t>
    </dgm:pt>
    <dgm:pt modelId="{4074E546-EB75-4DF1-B72F-BF34A7949DD4}" type="pres">
      <dgm:prSet presAssocID="{1FED0B69-E9BA-4529-B3F7-3EF666917BED}" presName="sibTrans" presStyleLbl="sibTrans2D1" presStyleIdx="0" presStyleCnt="3"/>
      <dgm:spPr/>
      <dgm:t>
        <a:bodyPr/>
        <a:lstStyle/>
        <a:p>
          <a:endParaRPr lang="en-US"/>
        </a:p>
      </dgm:t>
    </dgm:pt>
    <dgm:pt modelId="{CD61D834-7410-459D-9503-BA7B5C44C700}" type="pres">
      <dgm:prSet presAssocID="{1FED0B69-E9BA-4529-B3F7-3EF666917BED}" presName="connectorText" presStyleLbl="sibTrans2D1" presStyleIdx="0" presStyleCnt="3"/>
      <dgm:spPr/>
      <dgm:t>
        <a:bodyPr/>
        <a:lstStyle/>
        <a:p>
          <a:endParaRPr lang="en-US"/>
        </a:p>
      </dgm:t>
    </dgm:pt>
    <dgm:pt modelId="{E4C2F2F5-7AF6-4284-A199-070421A5FEF0}" type="pres">
      <dgm:prSet presAssocID="{6CAB4C70-2802-4B8A-8F5F-03BDE1E75700}" presName="node" presStyleLbl="node1" presStyleIdx="1" presStyleCnt="4">
        <dgm:presLayoutVars>
          <dgm:bulletEnabled val="1"/>
        </dgm:presLayoutVars>
      </dgm:prSet>
      <dgm:spPr/>
      <dgm:t>
        <a:bodyPr/>
        <a:lstStyle/>
        <a:p>
          <a:endParaRPr lang="en-US"/>
        </a:p>
      </dgm:t>
    </dgm:pt>
    <dgm:pt modelId="{45C747F3-52C4-4AC7-B956-BE0D95CCC8C4}" type="pres">
      <dgm:prSet presAssocID="{2E80CDEB-5782-42DE-9AE4-68F88C9DF7C5}" presName="sibTrans" presStyleLbl="sibTrans2D1" presStyleIdx="1" presStyleCnt="3"/>
      <dgm:spPr/>
      <dgm:t>
        <a:bodyPr/>
        <a:lstStyle/>
        <a:p>
          <a:endParaRPr lang="en-US"/>
        </a:p>
      </dgm:t>
    </dgm:pt>
    <dgm:pt modelId="{194E9853-438F-47A8-AA95-851A169383F1}" type="pres">
      <dgm:prSet presAssocID="{2E80CDEB-5782-42DE-9AE4-68F88C9DF7C5}" presName="connectorText" presStyleLbl="sibTrans2D1" presStyleIdx="1" presStyleCnt="3"/>
      <dgm:spPr/>
      <dgm:t>
        <a:bodyPr/>
        <a:lstStyle/>
        <a:p>
          <a:endParaRPr lang="en-US"/>
        </a:p>
      </dgm:t>
    </dgm:pt>
    <dgm:pt modelId="{62F4C040-0018-4B05-8C2F-0CDB0C99B18C}" type="pres">
      <dgm:prSet presAssocID="{681CBCE3-A1B9-4D0E-9C4E-A8CE928EE453}" presName="node" presStyleLbl="node1" presStyleIdx="2" presStyleCnt="4" custLinFactNeighborX="983" custLinFactNeighborY="8955">
        <dgm:presLayoutVars>
          <dgm:bulletEnabled val="1"/>
        </dgm:presLayoutVars>
      </dgm:prSet>
      <dgm:spPr/>
      <dgm:t>
        <a:bodyPr/>
        <a:lstStyle/>
        <a:p>
          <a:endParaRPr lang="en-US"/>
        </a:p>
      </dgm:t>
    </dgm:pt>
    <dgm:pt modelId="{623669AB-6157-4749-9418-85F428F12994}" type="pres">
      <dgm:prSet presAssocID="{3296E188-E6FF-4276-8233-813C99F8033C}" presName="sibTrans" presStyleLbl="sibTrans2D1" presStyleIdx="2" presStyleCnt="3"/>
      <dgm:spPr/>
      <dgm:t>
        <a:bodyPr/>
        <a:lstStyle/>
        <a:p>
          <a:endParaRPr lang="en-US"/>
        </a:p>
      </dgm:t>
    </dgm:pt>
    <dgm:pt modelId="{01A6EBEE-7699-43FB-9253-E72367678212}" type="pres">
      <dgm:prSet presAssocID="{3296E188-E6FF-4276-8233-813C99F8033C}" presName="connectorText" presStyleLbl="sibTrans2D1" presStyleIdx="2" presStyleCnt="3"/>
      <dgm:spPr/>
      <dgm:t>
        <a:bodyPr/>
        <a:lstStyle/>
        <a:p>
          <a:endParaRPr lang="en-US"/>
        </a:p>
      </dgm:t>
    </dgm:pt>
    <dgm:pt modelId="{AC54C807-45C9-4D97-814D-2151B0454FC0}" type="pres">
      <dgm:prSet presAssocID="{47EBDD61-4BA1-4895-A221-F3EA5CC04931}" presName="node" presStyleLbl="node1" presStyleIdx="3" presStyleCnt="4">
        <dgm:presLayoutVars>
          <dgm:bulletEnabled val="1"/>
        </dgm:presLayoutVars>
      </dgm:prSet>
      <dgm:spPr/>
      <dgm:t>
        <a:bodyPr/>
        <a:lstStyle/>
        <a:p>
          <a:endParaRPr lang="en-US"/>
        </a:p>
      </dgm:t>
    </dgm:pt>
  </dgm:ptLst>
  <dgm:cxnLst>
    <dgm:cxn modelId="{8A413F72-C410-46F2-BC73-913D9A30951D}" srcId="{9CF61AE6-5068-4854-AD9E-69CA44E5BF68}" destId="{6CAB4C70-2802-4B8A-8F5F-03BDE1E75700}" srcOrd="1" destOrd="0" parTransId="{EF2B3D93-3992-4902-861A-935AE803B77E}" sibTransId="{2E80CDEB-5782-42DE-9AE4-68F88C9DF7C5}"/>
    <dgm:cxn modelId="{0BF17C15-957B-4873-8627-2F390E9FDE47}" type="presOf" srcId="{3296E188-E6FF-4276-8233-813C99F8033C}" destId="{01A6EBEE-7699-43FB-9253-E72367678212}" srcOrd="1" destOrd="0" presId="urn:microsoft.com/office/officeart/2005/8/layout/process2"/>
    <dgm:cxn modelId="{4B5C3682-29AC-4CC2-8359-CD85D361F088}" srcId="{9CF61AE6-5068-4854-AD9E-69CA44E5BF68}" destId="{2BD04790-7753-4C26-8882-178CA917A185}" srcOrd="0" destOrd="0" parTransId="{B7DF17C1-112B-4984-8459-DC556E558D39}" sibTransId="{1FED0B69-E9BA-4529-B3F7-3EF666917BED}"/>
    <dgm:cxn modelId="{635EE89A-6BD5-4D3E-A6ED-0472259240D2}" srcId="{9CF61AE6-5068-4854-AD9E-69CA44E5BF68}" destId="{47EBDD61-4BA1-4895-A221-F3EA5CC04931}" srcOrd="3" destOrd="0" parTransId="{34D1A435-D6F8-4ECC-BC64-B33EB8872623}" sibTransId="{A21EF4C3-2016-4B50-8E79-7D89528F48BC}"/>
    <dgm:cxn modelId="{276F84E0-70AB-4FF3-8F6B-487854C48F43}" type="presOf" srcId="{681CBCE3-A1B9-4D0E-9C4E-A8CE928EE453}" destId="{62F4C040-0018-4B05-8C2F-0CDB0C99B18C}" srcOrd="0" destOrd="0" presId="urn:microsoft.com/office/officeart/2005/8/layout/process2"/>
    <dgm:cxn modelId="{50AD98D9-C2DD-4602-BBEC-6F024824977F}" type="presOf" srcId="{9CF61AE6-5068-4854-AD9E-69CA44E5BF68}" destId="{59771F8A-F261-4EBC-BF53-07911838FEEE}" srcOrd="0" destOrd="0" presId="urn:microsoft.com/office/officeart/2005/8/layout/process2"/>
    <dgm:cxn modelId="{73A8B05E-9E4B-4676-B46B-78F14DD2A910}" type="presOf" srcId="{2E80CDEB-5782-42DE-9AE4-68F88C9DF7C5}" destId="{45C747F3-52C4-4AC7-B956-BE0D95CCC8C4}" srcOrd="0" destOrd="0" presId="urn:microsoft.com/office/officeart/2005/8/layout/process2"/>
    <dgm:cxn modelId="{C4B5B02F-6FE5-4AB4-81F6-FF16CD76EBBE}" type="presOf" srcId="{47EBDD61-4BA1-4895-A221-F3EA5CC04931}" destId="{AC54C807-45C9-4D97-814D-2151B0454FC0}" srcOrd="0" destOrd="0" presId="urn:microsoft.com/office/officeart/2005/8/layout/process2"/>
    <dgm:cxn modelId="{62763FC1-3F2B-4972-BA71-9916D9C13BA3}" srcId="{9CF61AE6-5068-4854-AD9E-69CA44E5BF68}" destId="{681CBCE3-A1B9-4D0E-9C4E-A8CE928EE453}" srcOrd="2" destOrd="0" parTransId="{D159A565-09CE-4BF1-9C52-0005C3E48258}" sibTransId="{3296E188-E6FF-4276-8233-813C99F8033C}"/>
    <dgm:cxn modelId="{DBA09FF0-7078-4194-8095-5168C8A5FC4A}" type="presOf" srcId="{2E80CDEB-5782-42DE-9AE4-68F88C9DF7C5}" destId="{194E9853-438F-47A8-AA95-851A169383F1}" srcOrd="1" destOrd="0" presId="urn:microsoft.com/office/officeart/2005/8/layout/process2"/>
    <dgm:cxn modelId="{CA517EBC-D478-4707-A8CB-81A205A64C63}" type="presOf" srcId="{2BD04790-7753-4C26-8882-178CA917A185}" destId="{573F4CD9-FD9F-4FCF-9B14-C36F2DDC5465}" srcOrd="0" destOrd="0" presId="urn:microsoft.com/office/officeart/2005/8/layout/process2"/>
    <dgm:cxn modelId="{F375D6F9-BB9A-4D6D-89E9-2D2C70BD4F2D}" type="presOf" srcId="{1FED0B69-E9BA-4529-B3F7-3EF666917BED}" destId="{CD61D834-7410-459D-9503-BA7B5C44C700}" srcOrd="1" destOrd="0" presId="urn:microsoft.com/office/officeart/2005/8/layout/process2"/>
    <dgm:cxn modelId="{749D5139-9468-489D-9D45-F4EFF54DA3C3}" type="presOf" srcId="{1FED0B69-E9BA-4529-B3F7-3EF666917BED}" destId="{4074E546-EB75-4DF1-B72F-BF34A7949DD4}" srcOrd="0" destOrd="0" presId="urn:microsoft.com/office/officeart/2005/8/layout/process2"/>
    <dgm:cxn modelId="{A6988E54-3CFB-431F-ADD9-658C16FCAB75}" type="presOf" srcId="{6CAB4C70-2802-4B8A-8F5F-03BDE1E75700}" destId="{E4C2F2F5-7AF6-4284-A199-070421A5FEF0}" srcOrd="0" destOrd="0" presId="urn:microsoft.com/office/officeart/2005/8/layout/process2"/>
    <dgm:cxn modelId="{F520DC6E-29DB-4968-BF00-0C60E5E79801}" type="presOf" srcId="{3296E188-E6FF-4276-8233-813C99F8033C}" destId="{623669AB-6157-4749-9418-85F428F12994}" srcOrd="0" destOrd="0" presId="urn:microsoft.com/office/officeart/2005/8/layout/process2"/>
    <dgm:cxn modelId="{F4696930-4AD3-47E9-9B7C-D7222E71233C}" type="presParOf" srcId="{59771F8A-F261-4EBC-BF53-07911838FEEE}" destId="{573F4CD9-FD9F-4FCF-9B14-C36F2DDC5465}" srcOrd="0" destOrd="0" presId="urn:microsoft.com/office/officeart/2005/8/layout/process2"/>
    <dgm:cxn modelId="{834EC894-1645-46D9-96AC-0039AEB68600}" type="presParOf" srcId="{59771F8A-F261-4EBC-BF53-07911838FEEE}" destId="{4074E546-EB75-4DF1-B72F-BF34A7949DD4}" srcOrd="1" destOrd="0" presId="urn:microsoft.com/office/officeart/2005/8/layout/process2"/>
    <dgm:cxn modelId="{E5853C99-3F5A-4729-9B4B-6FE9A4835B92}" type="presParOf" srcId="{4074E546-EB75-4DF1-B72F-BF34A7949DD4}" destId="{CD61D834-7410-459D-9503-BA7B5C44C700}" srcOrd="0" destOrd="0" presId="urn:microsoft.com/office/officeart/2005/8/layout/process2"/>
    <dgm:cxn modelId="{9DA8285C-B774-4F4E-BA56-0294107CA2C0}" type="presParOf" srcId="{59771F8A-F261-4EBC-BF53-07911838FEEE}" destId="{E4C2F2F5-7AF6-4284-A199-070421A5FEF0}" srcOrd="2" destOrd="0" presId="urn:microsoft.com/office/officeart/2005/8/layout/process2"/>
    <dgm:cxn modelId="{EDEA0FDF-6970-488D-BD16-FDE8701B05A6}" type="presParOf" srcId="{59771F8A-F261-4EBC-BF53-07911838FEEE}" destId="{45C747F3-52C4-4AC7-B956-BE0D95CCC8C4}" srcOrd="3" destOrd="0" presId="urn:microsoft.com/office/officeart/2005/8/layout/process2"/>
    <dgm:cxn modelId="{024B73A0-2802-4799-AE6B-450DAD5405C3}" type="presParOf" srcId="{45C747F3-52C4-4AC7-B956-BE0D95CCC8C4}" destId="{194E9853-438F-47A8-AA95-851A169383F1}" srcOrd="0" destOrd="0" presId="urn:microsoft.com/office/officeart/2005/8/layout/process2"/>
    <dgm:cxn modelId="{96C9CB7A-A2CD-4C2D-A1DE-776208B19EE4}" type="presParOf" srcId="{59771F8A-F261-4EBC-BF53-07911838FEEE}" destId="{62F4C040-0018-4B05-8C2F-0CDB0C99B18C}" srcOrd="4" destOrd="0" presId="urn:microsoft.com/office/officeart/2005/8/layout/process2"/>
    <dgm:cxn modelId="{D95F16D6-6314-4B4F-86FF-F249816523EB}" type="presParOf" srcId="{59771F8A-F261-4EBC-BF53-07911838FEEE}" destId="{623669AB-6157-4749-9418-85F428F12994}" srcOrd="5" destOrd="0" presId="urn:microsoft.com/office/officeart/2005/8/layout/process2"/>
    <dgm:cxn modelId="{F9F7054D-7862-4924-98E2-8560D1813C41}" type="presParOf" srcId="{623669AB-6157-4749-9418-85F428F12994}" destId="{01A6EBEE-7699-43FB-9253-E72367678212}" srcOrd="0" destOrd="0" presId="urn:microsoft.com/office/officeart/2005/8/layout/process2"/>
    <dgm:cxn modelId="{42BD45AA-1093-4443-8AEB-E817B1D4B99D}" type="presParOf" srcId="{59771F8A-F261-4EBC-BF53-07911838FEEE}" destId="{AC54C807-45C9-4D97-814D-2151B0454FC0}"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778F79-24DD-4053-80B9-D48D5916BBE0}" type="doc">
      <dgm:prSet loTypeId="urn:microsoft.com/office/officeart/2005/8/layout/hProcess9" loCatId="process" qsTypeId="urn:microsoft.com/office/officeart/2005/8/quickstyle/simple1" qsCatId="simple" csTypeId="urn:microsoft.com/office/officeart/2005/8/colors/accent1_2" csCatId="accent1" phldr="1"/>
      <dgm:spPr/>
    </dgm:pt>
    <dgm:pt modelId="{4331D654-F166-41B9-8820-64A590A7C3DB}">
      <dgm:prSet phldrT="[Text]"/>
      <dgm:spPr/>
      <dgm:t>
        <a:bodyPr/>
        <a:lstStyle/>
        <a:p>
          <a:r>
            <a:rPr lang="en-US"/>
            <a:t>When in doubt...</a:t>
          </a:r>
        </a:p>
      </dgm:t>
    </dgm:pt>
    <dgm:pt modelId="{5F5D163A-34D3-4A66-8465-B39354A52405}" type="parTrans" cxnId="{4BF04E30-F498-4E1A-807C-24D735224903}">
      <dgm:prSet/>
      <dgm:spPr/>
      <dgm:t>
        <a:bodyPr/>
        <a:lstStyle/>
        <a:p>
          <a:endParaRPr lang="en-US"/>
        </a:p>
      </dgm:t>
    </dgm:pt>
    <dgm:pt modelId="{39E3B865-4042-4804-B10B-EE4FA760EE75}" type="sibTrans" cxnId="{4BF04E30-F498-4E1A-807C-24D735224903}">
      <dgm:prSet/>
      <dgm:spPr/>
      <dgm:t>
        <a:bodyPr/>
        <a:lstStyle/>
        <a:p>
          <a:endParaRPr lang="en-US"/>
        </a:p>
      </dgm:t>
    </dgm:pt>
    <dgm:pt modelId="{86A5B6E5-41BC-4297-BAF8-F0649BBDD2C6}">
      <dgm:prSet phldrT="[Text]"/>
      <dgm:spPr/>
      <dgm:t>
        <a:bodyPr/>
        <a:lstStyle/>
        <a:p>
          <a:r>
            <a:rPr lang="en-US"/>
            <a:t>Call, email, visit</a:t>
          </a:r>
        </a:p>
        <a:p>
          <a:r>
            <a:rPr lang="en-US"/>
            <a:t>Katie 	</a:t>
          </a:r>
        </a:p>
      </dgm:t>
    </dgm:pt>
    <dgm:pt modelId="{152A36AE-BE78-4166-9C0A-2F992D5BABF6}" type="parTrans" cxnId="{DFE085AD-FA2B-48BB-9421-3F3C0CCEE75C}">
      <dgm:prSet/>
      <dgm:spPr/>
      <dgm:t>
        <a:bodyPr/>
        <a:lstStyle/>
        <a:p>
          <a:endParaRPr lang="en-US"/>
        </a:p>
      </dgm:t>
    </dgm:pt>
    <dgm:pt modelId="{BAC9051B-2DD8-4A6F-AAAB-7772CF69E93A}" type="sibTrans" cxnId="{DFE085AD-FA2B-48BB-9421-3F3C0CCEE75C}">
      <dgm:prSet/>
      <dgm:spPr/>
      <dgm:t>
        <a:bodyPr/>
        <a:lstStyle/>
        <a:p>
          <a:endParaRPr lang="en-US"/>
        </a:p>
      </dgm:t>
    </dgm:pt>
    <dgm:pt modelId="{04EA76EB-635B-40F4-9EB6-C386867DD41F}">
      <dgm:prSet phldrT="[Text]" custT="1"/>
      <dgm:spPr/>
      <dgm:t>
        <a:bodyPr/>
        <a:lstStyle/>
        <a:p>
          <a:r>
            <a:rPr lang="en-US" sz="1100" dirty="0" smtClean="0"/>
            <a:t>Katie Evans</a:t>
          </a:r>
        </a:p>
        <a:p>
          <a:r>
            <a:rPr lang="en-US" sz="1100" dirty="0" smtClean="0"/>
            <a:t>Project Coordinator</a:t>
          </a:r>
        </a:p>
        <a:p>
          <a:r>
            <a:rPr lang="en-US" sz="1050" i="1" dirty="0" smtClean="0"/>
            <a:t>Co-Operational FLL Partner</a:t>
          </a:r>
        </a:p>
        <a:p>
          <a:r>
            <a:rPr lang="en-US" sz="1050" i="1" dirty="0" smtClean="0"/>
            <a:t>Office Manager</a:t>
          </a:r>
        </a:p>
        <a:p>
          <a:r>
            <a:rPr lang="en-US" sz="1100" dirty="0" smtClean="0"/>
            <a:t>801-585-1496 </a:t>
          </a:r>
        </a:p>
        <a:p>
          <a:r>
            <a:rPr lang="en-US" sz="1100" dirty="0" smtClean="0"/>
            <a:t>Katie.Evans@utah.edu</a:t>
          </a:r>
        </a:p>
        <a:p>
          <a:r>
            <a:rPr lang="en-US" sz="1100" dirty="0" smtClean="0"/>
            <a:t>105 Fort Douglas Blvd #604. SLC UT 84113</a:t>
          </a:r>
        </a:p>
        <a:p>
          <a:r>
            <a:rPr lang="en-US" sz="1100" dirty="0" smtClean="0"/>
            <a:t>Hours</a:t>
          </a:r>
        </a:p>
        <a:p>
          <a:r>
            <a:rPr lang="en-US" sz="1100" dirty="0" smtClean="0"/>
            <a:t>M-F 8:00am – 5:00pm</a:t>
          </a:r>
        </a:p>
        <a:p>
          <a:r>
            <a:rPr lang="en-US" sz="1100" dirty="0" smtClean="0"/>
            <a:t>Please call prior to visiting to ensure that I am available</a:t>
          </a:r>
          <a:endParaRPr lang="en-US" sz="1100" dirty="0"/>
        </a:p>
      </dgm:t>
    </dgm:pt>
    <dgm:pt modelId="{8A8BF768-5678-407F-AF7E-F02753EBC6EE}" type="parTrans" cxnId="{96881A81-EBBB-4933-9BE1-A9B433442B26}">
      <dgm:prSet/>
      <dgm:spPr/>
      <dgm:t>
        <a:bodyPr/>
        <a:lstStyle/>
        <a:p>
          <a:endParaRPr lang="en-US"/>
        </a:p>
      </dgm:t>
    </dgm:pt>
    <dgm:pt modelId="{D0D22440-D4BA-4831-A29B-FDD93911503F}" type="sibTrans" cxnId="{96881A81-EBBB-4933-9BE1-A9B433442B26}">
      <dgm:prSet/>
      <dgm:spPr/>
      <dgm:t>
        <a:bodyPr/>
        <a:lstStyle/>
        <a:p>
          <a:endParaRPr lang="en-US"/>
        </a:p>
      </dgm:t>
    </dgm:pt>
    <dgm:pt modelId="{61A92762-39FD-4CCC-A6B1-B41B4B1ECA4C}" type="pres">
      <dgm:prSet presAssocID="{77778F79-24DD-4053-80B9-D48D5916BBE0}" presName="CompostProcess" presStyleCnt="0">
        <dgm:presLayoutVars>
          <dgm:dir/>
          <dgm:resizeHandles val="exact"/>
        </dgm:presLayoutVars>
      </dgm:prSet>
      <dgm:spPr/>
    </dgm:pt>
    <dgm:pt modelId="{0B438ED7-A0AC-4A57-96E5-5FBDA7311840}" type="pres">
      <dgm:prSet presAssocID="{77778F79-24DD-4053-80B9-D48D5916BBE0}" presName="arrow" presStyleLbl="bgShp" presStyleIdx="0" presStyleCnt="1"/>
      <dgm:spPr/>
      <dgm:t>
        <a:bodyPr/>
        <a:lstStyle/>
        <a:p>
          <a:endParaRPr lang="en-US"/>
        </a:p>
      </dgm:t>
    </dgm:pt>
    <dgm:pt modelId="{D491F11D-AC1D-4749-8FA3-FF95A1B72395}" type="pres">
      <dgm:prSet presAssocID="{77778F79-24DD-4053-80B9-D48D5916BBE0}" presName="linearProcess" presStyleCnt="0"/>
      <dgm:spPr/>
    </dgm:pt>
    <dgm:pt modelId="{621CD5A1-FFFC-4631-8F6D-EE9D81F2D6D0}" type="pres">
      <dgm:prSet presAssocID="{4331D654-F166-41B9-8820-64A590A7C3DB}" presName="textNode" presStyleLbl="node1" presStyleIdx="0" presStyleCnt="3">
        <dgm:presLayoutVars>
          <dgm:bulletEnabled val="1"/>
        </dgm:presLayoutVars>
      </dgm:prSet>
      <dgm:spPr/>
      <dgm:t>
        <a:bodyPr/>
        <a:lstStyle/>
        <a:p>
          <a:endParaRPr lang="en-US"/>
        </a:p>
      </dgm:t>
    </dgm:pt>
    <dgm:pt modelId="{B86ED4CA-B10D-4A88-A037-0AE2D8A81BE7}" type="pres">
      <dgm:prSet presAssocID="{39E3B865-4042-4804-B10B-EE4FA760EE75}" presName="sibTrans" presStyleCnt="0"/>
      <dgm:spPr/>
    </dgm:pt>
    <dgm:pt modelId="{6F88EC18-E1C0-45DB-8797-2F78176C1C8C}" type="pres">
      <dgm:prSet presAssocID="{86A5B6E5-41BC-4297-BAF8-F0649BBDD2C6}" presName="textNode" presStyleLbl="node1" presStyleIdx="1" presStyleCnt="3" custLinFactNeighborX="-32323" custLinFactNeighborY="744">
        <dgm:presLayoutVars>
          <dgm:bulletEnabled val="1"/>
        </dgm:presLayoutVars>
      </dgm:prSet>
      <dgm:spPr/>
      <dgm:t>
        <a:bodyPr/>
        <a:lstStyle/>
        <a:p>
          <a:endParaRPr lang="en-US"/>
        </a:p>
      </dgm:t>
    </dgm:pt>
    <dgm:pt modelId="{C4052B51-B379-41D0-94C4-4F045EABAA66}" type="pres">
      <dgm:prSet presAssocID="{BAC9051B-2DD8-4A6F-AAAB-7772CF69E93A}" presName="sibTrans" presStyleCnt="0"/>
      <dgm:spPr/>
    </dgm:pt>
    <dgm:pt modelId="{858701F4-2809-4719-B806-28EDF2D4D3EC}" type="pres">
      <dgm:prSet presAssocID="{04EA76EB-635B-40F4-9EB6-C386867DD41F}" presName="textNode" presStyleLbl="node1" presStyleIdx="2" presStyleCnt="3" custScaleY="235119">
        <dgm:presLayoutVars>
          <dgm:bulletEnabled val="1"/>
        </dgm:presLayoutVars>
      </dgm:prSet>
      <dgm:spPr/>
      <dgm:t>
        <a:bodyPr/>
        <a:lstStyle/>
        <a:p>
          <a:endParaRPr lang="en-US"/>
        </a:p>
      </dgm:t>
    </dgm:pt>
  </dgm:ptLst>
  <dgm:cxnLst>
    <dgm:cxn modelId="{E171C4F3-B877-46C4-96DB-96D5EBAF2DFB}" type="presOf" srcId="{77778F79-24DD-4053-80B9-D48D5916BBE0}" destId="{61A92762-39FD-4CCC-A6B1-B41B4B1ECA4C}" srcOrd="0" destOrd="0" presId="urn:microsoft.com/office/officeart/2005/8/layout/hProcess9"/>
    <dgm:cxn modelId="{AC9284D9-304C-4ECC-93C8-DEF0C39637CB}" type="presOf" srcId="{4331D654-F166-41B9-8820-64A590A7C3DB}" destId="{621CD5A1-FFFC-4631-8F6D-EE9D81F2D6D0}" srcOrd="0" destOrd="0" presId="urn:microsoft.com/office/officeart/2005/8/layout/hProcess9"/>
    <dgm:cxn modelId="{7499A39E-EDCE-4FD1-8C7C-01C2D183E95F}" type="presOf" srcId="{04EA76EB-635B-40F4-9EB6-C386867DD41F}" destId="{858701F4-2809-4719-B806-28EDF2D4D3EC}" srcOrd="0" destOrd="0" presId="urn:microsoft.com/office/officeart/2005/8/layout/hProcess9"/>
    <dgm:cxn modelId="{6ADA2A2A-3BE8-460B-9BA3-7D4F01902B45}" type="presOf" srcId="{86A5B6E5-41BC-4297-BAF8-F0649BBDD2C6}" destId="{6F88EC18-E1C0-45DB-8797-2F78176C1C8C}" srcOrd="0" destOrd="0" presId="urn:microsoft.com/office/officeart/2005/8/layout/hProcess9"/>
    <dgm:cxn modelId="{96881A81-EBBB-4933-9BE1-A9B433442B26}" srcId="{77778F79-24DD-4053-80B9-D48D5916BBE0}" destId="{04EA76EB-635B-40F4-9EB6-C386867DD41F}" srcOrd="2" destOrd="0" parTransId="{8A8BF768-5678-407F-AF7E-F02753EBC6EE}" sibTransId="{D0D22440-D4BA-4831-A29B-FDD93911503F}"/>
    <dgm:cxn modelId="{4BF04E30-F498-4E1A-807C-24D735224903}" srcId="{77778F79-24DD-4053-80B9-D48D5916BBE0}" destId="{4331D654-F166-41B9-8820-64A590A7C3DB}" srcOrd="0" destOrd="0" parTransId="{5F5D163A-34D3-4A66-8465-B39354A52405}" sibTransId="{39E3B865-4042-4804-B10B-EE4FA760EE75}"/>
    <dgm:cxn modelId="{DFE085AD-FA2B-48BB-9421-3F3C0CCEE75C}" srcId="{77778F79-24DD-4053-80B9-D48D5916BBE0}" destId="{86A5B6E5-41BC-4297-BAF8-F0649BBDD2C6}" srcOrd="1" destOrd="0" parTransId="{152A36AE-BE78-4166-9C0A-2F992D5BABF6}" sibTransId="{BAC9051B-2DD8-4A6F-AAAB-7772CF69E93A}"/>
    <dgm:cxn modelId="{14278A2C-F71B-4A49-A540-A8442230E6FA}" type="presParOf" srcId="{61A92762-39FD-4CCC-A6B1-B41B4B1ECA4C}" destId="{0B438ED7-A0AC-4A57-96E5-5FBDA7311840}" srcOrd="0" destOrd="0" presId="urn:microsoft.com/office/officeart/2005/8/layout/hProcess9"/>
    <dgm:cxn modelId="{FD5C7C91-91B9-433F-9CE5-909D1D8D2910}" type="presParOf" srcId="{61A92762-39FD-4CCC-A6B1-B41B4B1ECA4C}" destId="{D491F11D-AC1D-4749-8FA3-FF95A1B72395}" srcOrd="1" destOrd="0" presId="urn:microsoft.com/office/officeart/2005/8/layout/hProcess9"/>
    <dgm:cxn modelId="{3D24C668-14A2-4497-996E-ADC7A548CA38}" type="presParOf" srcId="{D491F11D-AC1D-4749-8FA3-FF95A1B72395}" destId="{621CD5A1-FFFC-4631-8F6D-EE9D81F2D6D0}" srcOrd="0" destOrd="0" presId="urn:microsoft.com/office/officeart/2005/8/layout/hProcess9"/>
    <dgm:cxn modelId="{0E88F008-154A-49F9-9CD9-6A742C5067DA}" type="presParOf" srcId="{D491F11D-AC1D-4749-8FA3-FF95A1B72395}" destId="{B86ED4CA-B10D-4A88-A037-0AE2D8A81BE7}" srcOrd="1" destOrd="0" presId="urn:microsoft.com/office/officeart/2005/8/layout/hProcess9"/>
    <dgm:cxn modelId="{2D431125-65DD-49CC-B483-6ED036F83BE9}" type="presParOf" srcId="{D491F11D-AC1D-4749-8FA3-FF95A1B72395}" destId="{6F88EC18-E1C0-45DB-8797-2F78176C1C8C}" srcOrd="2" destOrd="0" presId="urn:microsoft.com/office/officeart/2005/8/layout/hProcess9"/>
    <dgm:cxn modelId="{E27AFB30-BFB5-4587-9E7D-D04258159E65}" type="presParOf" srcId="{D491F11D-AC1D-4749-8FA3-FF95A1B72395}" destId="{C4052B51-B379-41D0-94C4-4F045EABAA66}" srcOrd="3" destOrd="0" presId="urn:microsoft.com/office/officeart/2005/8/layout/hProcess9"/>
    <dgm:cxn modelId="{6458F18C-B8F6-43FE-BD64-7895FC08722B}" type="presParOf" srcId="{D491F11D-AC1D-4749-8FA3-FF95A1B72395}" destId="{858701F4-2809-4719-B806-28EDF2D4D3E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145E0-6DF3-4054-A64B-A7B1E0DFF214}">
      <dsp:nvSpPr>
        <dsp:cNvPr id="0" name=""/>
        <dsp:cNvSpPr/>
      </dsp:nvSpPr>
      <dsp:spPr>
        <a:xfrm>
          <a:off x="1266034" y="5192"/>
          <a:ext cx="2268530" cy="965332"/>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t>Purchase Items?</a:t>
          </a:r>
        </a:p>
        <a:p>
          <a:pPr lvl="0" algn="ctr" defTabSz="889000">
            <a:lnSpc>
              <a:spcPct val="90000"/>
            </a:lnSpc>
            <a:spcBef>
              <a:spcPct val="0"/>
            </a:spcBef>
            <a:spcAft>
              <a:spcPct val="35000"/>
            </a:spcAft>
          </a:pPr>
          <a:r>
            <a:rPr lang="en-US" sz="1200" kern="1200" dirty="0"/>
            <a:t>- Materials</a:t>
          </a:r>
        </a:p>
        <a:p>
          <a:pPr lvl="0" algn="ctr" defTabSz="889000">
            <a:lnSpc>
              <a:spcPct val="90000"/>
            </a:lnSpc>
            <a:spcBef>
              <a:spcPct val="0"/>
            </a:spcBef>
            <a:spcAft>
              <a:spcPct val="35000"/>
            </a:spcAft>
          </a:pPr>
          <a:r>
            <a:rPr lang="en-US" sz="1200" kern="1200" dirty="0"/>
            <a:t>-Food</a:t>
          </a:r>
        </a:p>
        <a:p>
          <a:pPr lvl="0" algn="ctr" defTabSz="889000">
            <a:lnSpc>
              <a:spcPct val="90000"/>
            </a:lnSpc>
            <a:spcBef>
              <a:spcPct val="0"/>
            </a:spcBef>
            <a:spcAft>
              <a:spcPct val="35000"/>
            </a:spcAft>
          </a:pPr>
          <a:r>
            <a:rPr lang="en-US" sz="1200" kern="1200" dirty="0"/>
            <a:t>- Awards</a:t>
          </a:r>
        </a:p>
      </dsp:txBody>
      <dsp:txXfrm>
        <a:off x="1294308" y="33466"/>
        <a:ext cx="2211982" cy="908784"/>
      </dsp:txXfrm>
    </dsp:sp>
    <dsp:sp modelId="{4E46E685-C2FB-4206-A818-7B862A7040C5}">
      <dsp:nvSpPr>
        <dsp:cNvPr id="0" name=""/>
        <dsp:cNvSpPr/>
      </dsp:nvSpPr>
      <dsp:spPr>
        <a:xfrm rot="5400000">
          <a:off x="2219300" y="994657"/>
          <a:ext cx="361999" cy="4343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2269980" y="1030857"/>
        <a:ext cx="260639" cy="253399"/>
      </dsp:txXfrm>
    </dsp:sp>
    <dsp:sp modelId="{B2E26C51-BF31-4037-B0DF-79EE4A2C128F}">
      <dsp:nvSpPr>
        <dsp:cNvPr id="0" name=""/>
        <dsp:cNvSpPr/>
      </dsp:nvSpPr>
      <dsp:spPr>
        <a:xfrm>
          <a:off x="1266034" y="1453190"/>
          <a:ext cx="2268530" cy="965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1. Pre approve all purchases with your director.</a:t>
          </a:r>
        </a:p>
        <a:p>
          <a:pPr lvl="0" algn="ctr" defTabSz="577850">
            <a:lnSpc>
              <a:spcPct val="90000"/>
            </a:lnSpc>
            <a:spcBef>
              <a:spcPct val="0"/>
            </a:spcBef>
            <a:spcAft>
              <a:spcPct val="35000"/>
            </a:spcAft>
          </a:pPr>
          <a:r>
            <a:rPr lang="en-US" sz="1300" kern="1200"/>
            <a:t>If purchase is over $50 you MUST talk with Katie first</a:t>
          </a:r>
        </a:p>
      </dsp:txBody>
      <dsp:txXfrm>
        <a:off x="1294308" y="1481464"/>
        <a:ext cx="2211982" cy="908784"/>
      </dsp:txXfrm>
    </dsp:sp>
    <dsp:sp modelId="{A0F1BB90-0843-451B-BF4C-B3F723E9D7DB}">
      <dsp:nvSpPr>
        <dsp:cNvPr id="0" name=""/>
        <dsp:cNvSpPr/>
      </dsp:nvSpPr>
      <dsp:spPr>
        <a:xfrm rot="5400000">
          <a:off x="2219300" y="2442656"/>
          <a:ext cx="361999" cy="4343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2269980" y="2478856"/>
        <a:ext cx="260639" cy="253399"/>
      </dsp:txXfrm>
    </dsp:sp>
    <dsp:sp modelId="{C1B3C5DB-C394-4B42-9350-E1D63762DA9C}">
      <dsp:nvSpPr>
        <dsp:cNvPr id="0" name=""/>
        <dsp:cNvSpPr/>
      </dsp:nvSpPr>
      <dsp:spPr>
        <a:xfrm>
          <a:off x="1266034" y="2901189"/>
          <a:ext cx="2268530" cy="965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2a. Arrange purchase of item and then call Katie, she will pay for the item with her pCard.</a:t>
          </a:r>
        </a:p>
      </dsp:txBody>
      <dsp:txXfrm>
        <a:off x="1294308" y="2929463"/>
        <a:ext cx="2211982" cy="908784"/>
      </dsp:txXfrm>
    </dsp:sp>
    <dsp:sp modelId="{C6D420F9-1C62-4C25-BB30-C763C08E07F0}">
      <dsp:nvSpPr>
        <dsp:cNvPr id="0" name=""/>
        <dsp:cNvSpPr/>
      </dsp:nvSpPr>
      <dsp:spPr>
        <a:xfrm rot="5400000">
          <a:off x="2219300" y="3890654"/>
          <a:ext cx="361999" cy="4343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kern="1200"/>
            <a:t>OR</a:t>
          </a:r>
        </a:p>
      </dsp:txBody>
      <dsp:txXfrm rot="-5400000">
        <a:off x="2269980" y="3926854"/>
        <a:ext cx="260639" cy="253399"/>
      </dsp:txXfrm>
    </dsp:sp>
    <dsp:sp modelId="{BD9939DB-EC6F-43E2-8B85-1838ADACBCB0}">
      <dsp:nvSpPr>
        <dsp:cNvPr id="0" name=""/>
        <dsp:cNvSpPr/>
      </dsp:nvSpPr>
      <dsp:spPr>
        <a:xfrm>
          <a:off x="1266034" y="4349187"/>
          <a:ext cx="2268530" cy="965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2b. Make the purchase and request a reimbursement from Katie</a:t>
          </a:r>
        </a:p>
        <a:p>
          <a:pPr lvl="0" algn="ctr" defTabSz="577850">
            <a:lnSpc>
              <a:spcPct val="90000"/>
            </a:lnSpc>
            <a:spcBef>
              <a:spcPct val="0"/>
            </a:spcBef>
            <a:spcAft>
              <a:spcPct val="35000"/>
            </a:spcAft>
          </a:pPr>
          <a:r>
            <a:rPr lang="en-US" sz="1300" kern="1200"/>
            <a:t>(Make this a last resort)</a:t>
          </a:r>
        </a:p>
      </dsp:txBody>
      <dsp:txXfrm>
        <a:off x="1294308" y="4377461"/>
        <a:ext cx="2211982" cy="908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6F026-4A3F-4C7D-BF07-E137B6941649}">
      <dsp:nvSpPr>
        <dsp:cNvPr id="0" name=""/>
        <dsp:cNvSpPr/>
      </dsp:nvSpPr>
      <dsp:spPr>
        <a:xfrm>
          <a:off x="1489159" y="648"/>
          <a:ext cx="1974680" cy="7590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Request a Reimbursement?</a:t>
          </a:r>
        </a:p>
      </dsp:txBody>
      <dsp:txXfrm>
        <a:off x="1511392" y="22881"/>
        <a:ext cx="1930214" cy="714627"/>
      </dsp:txXfrm>
    </dsp:sp>
    <dsp:sp modelId="{845E1953-E89B-47E0-ACD1-AD712B2682E6}">
      <dsp:nvSpPr>
        <dsp:cNvPr id="0" name=""/>
        <dsp:cNvSpPr/>
      </dsp:nvSpPr>
      <dsp:spPr>
        <a:xfrm rot="5400000">
          <a:off x="2334170" y="778719"/>
          <a:ext cx="284659" cy="3415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2374022" y="807185"/>
        <a:ext cx="204955" cy="199261"/>
      </dsp:txXfrm>
    </dsp:sp>
    <dsp:sp modelId="{0F09CD0E-B5CB-443C-9736-5F97A6790F80}">
      <dsp:nvSpPr>
        <dsp:cNvPr id="0" name=""/>
        <dsp:cNvSpPr/>
      </dsp:nvSpPr>
      <dsp:spPr>
        <a:xfrm>
          <a:off x="1489159" y="1139288"/>
          <a:ext cx="1974680" cy="7590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1. Fill out a Reimbursement Request form</a:t>
          </a:r>
        </a:p>
      </dsp:txBody>
      <dsp:txXfrm>
        <a:off x="1511392" y="1161521"/>
        <a:ext cx="1930214" cy="714627"/>
      </dsp:txXfrm>
    </dsp:sp>
    <dsp:sp modelId="{133E00E7-D098-4148-A713-3CC8B1A9E2EF}">
      <dsp:nvSpPr>
        <dsp:cNvPr id="0" name=""/>
        <dsp:cNvSpPr/>
      </dsp:nvSpPr>
      <dsp:spPr>
        <a:xfrm rot="5400000">
          <a:off x="2334170" y="1917359"/>
          <a:ext cx="284659" cy="3415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2374022" y="1945825"/>
        <a:ext cx="204955" cy="199261"/>
      </dsp:txXfrm>
    </dsp:sp>
    <dsp:sp modelId="{376EBC5B-0103-474D-A223-E009DE0B203A}">
      <dsp:nvSpPr>
        <dsp:cNvPr id="0" name=""/>
        <dsp:cNvSpPr/>
      </dsp:nvSpPr>
      <dsp:spPr>
        <a:xfrm>
          <a:off x="1489159" y="2277928"/>
          <a:ext cx="1974680" cy="7590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2. Make sure to provide your W9 to Katie </a:t>
          </a:r>
        </a:p>
      </dsp:txBody>
      <dsp:txXfrm>
        <a:off x="1511392" y="2300161"/>
        <a:ext cx="1930214" cy="714627"/>
      </dsp:txXfrm>
    </dsp:sp>
    <dsp:sp modelId="{87969142-97E9-4D78-99E8-09ABC3CED28F}">
      <dsp:nvSpPr>
        <dsp:cNvPr id="0" name=""/>
        <dsp:cNvSpPr/>
      </dsp:nvSpPr>
      <dsp:spPr>
        <a:xfrm rot="5400000">
          <a:off x="2334170" y="3055998"/>
          <a:ext cx="284659" cy="3415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2374022" y="3084464"/>
        <a:ext cx="204955" cy="199261"/>
      </dsp:txXfrm>
    </dsp:sp>
    <dsp:sp modelId="{D325E8D9-97E0-4B6A-8CF2-DF8DE204AC85}">
      <dsp:nvSpPr>
        <dsp:cNvPr id="0" name=""/>
        <dsp:cNvSpPr/>
      </dsp:nvSpPr>
      <dsp:spPr>
        <a:xfrm>
          <a:off x="1489159" y="3416568"/>
          <a:ext cx="1974680" cy="7590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3. Provide </a:t>
          </a:r>
          <a:r>
            <a:rPr lang="en-US" sz="1300" b="1" kern="1200"/>
            <a:t>Original </a:t>
          </a:r>
          <a:r>
            <a:rPr lang="en-US" sz="1300" kern="1200"/>
            <a:t>reciepts to Katie</a:t>
          </a:r>
        </a:p>
      </dsp:txBody>
      <dsp:txXfrm>
        <a:off x="1511392" y="3438801"/>
        <a:ext cx="1930214" cy="714627"/>
      </dsp:txXfrm>
    </dsp:sp>
    <dsp:sp modelId="{D9F24FE2-0761-440E-8E54-AF1AD299358A}">
      <dsp:nvSpPr>
        <dsp:cNvPr id="0" name=""/>
        <dsp:cNvSpPr/>
      </dsp:nvSpPr>
      <dsp:spPr>
        <a:xfrm rot="5431561">
          <a:off x="2373349" y="4085998"/>
          <a:ext cx="196921" cy="3415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2369603" y="4158334"/>
        <a:ext cx="204955" cy="137845"/>
      </dsp:txXfrm>
    </dsp:sp>
    <dsp:sp modelId="{986A4B89-19FB-43BC-B880-DB5428D56C5A}">
      <dsp:nvSpPr>
        <dsp:cNvPr id="0" name=""/>
        <dsp:cNvSpPr/>
      </dsp:nvSpPr>
      <dsp:spPr>
        <a:xfrm>
          <a:off x="1479780" y="4438212"/>
          <a:ext cx="1974680" cy="7590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4. Sign the form and wait for your Reimbursement</a:t>
          </a:r>
        </a:p>
        <a:p>
          <a:pPr lvl="0" algn="ctr" defTabSz="577850">
            <a:lnSpc>
              <a:spcPct val="90000"/>
            </a:lnSpc>
            <a:spcBef>
              <a:spcPct val="0"/>
            </a:spcBef>
            <a:spcAft>
              <a:spcPct val="35000"/>
            </a:spcAft>
          </a:pPr>
          <a:r>
            <a:rPr lang="en-US" sz="1300" kern="1200"/>
            <a:t>7-14 business days</a:t>
          </a:r>
        </a:p>
      </dsp:txBody>
      <dsp:txXfrm>
        <a:off x="1502013" y="4460445"/>
        <a:ext cx="1930214" cy="714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F4CD9-FD9F-4FCF-9B14-C36F2DDC5465}">
      <dsp:nvSpPr>
        <dsp:cNvPr id="0" name=""/>
        <dsp:cNvSpPr/>
      </dsp:nvSpPr>
      <dsp:spPr>
        <a:xfrm>
          <a:off x="793636" y="2492"/>
          <a:ext cx="3518126" cy="9273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Need to rent </a:t>
          </a:r>
          <a:r>
            <a:rPr lang="en-US" sz="1500" b="1" kern="1200" dirty="0"/>
            <a:t>the Lassonde / White house</a:t>
          </a:r>
        </a:p>
      </dsp:txBody>
      <dsp:txXfrm>
        <a:off x="820797" y="29653"/>
        <a:ext cx="3463804" cy="873026"/>
      </dsp:txXfrm>
    </dsp:sp>
    <dsp:sp modelId="{4074E546-EB75-4DF1-B72F-BF34A7949DD4}">
      <dsp:nvSpPr>
        <dsp:cNvPr id="0" name=""/>
        <dsp:cNvSpPr/>
      </dsp:nvSpPr>
      <dsp:spPr>
        <a:xfrm rot="5400000">
          <a:off x="2378822" y="953024"/>
          <a:ext cx="347755" cy="4173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2427508" y="987799"/>
        <a:ext cx="250384" cy="243429"/>
      </dsp:txXfrm>
    </dsp:sp>
    <dsp:sp modelId="{E4C2F2F5-7AF6-4284-A199-070421A5FEF0}">
      <dsp:nvSpPr>
        <dsp:cNvPr id="0" name=""/>
        <dsp:cNvSpPr/>
      </dsp:nvSpPr>
      <dsp:spPr>
        <a:xfrm>
          <a:off x="793636" y="1393514"/>
          <a:ext cx="3518126" cy="9273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t>Lassonde House 604-</a:t>
          </a:r>
        </a:p>
        <a:p>
          <a:pPr lvl="0" algn="ctr" defTabSz="666750">
            <a:lnSpc>
              <a:spcPct val="90000"/>
            </a:lnSpc>
            <a:spcBef>
              <a:spcPct val="0"/>
            </a:spcBef>
            <a:spcAft>
              <a:spcPct val="35000"/>
            </a:spcAft>
          </a:pPr>
          <a:r>
            <a:rPr lang="en-US" sz="1500" kern="1200" dirty="0" smtClean="0"/>
            <a:t>Call Mark Barnard at 801-587-2981, tell him you are with the Lassonde group</a:t>
          </a:r>
          <a:endParaRPr lang="en-US" sz="1500" kern="1200"/>
        </a:p>
      </dsp:txBody>
      <dsp:txXfrm>
        <a:off x="820797" y="1420675"/>
        <a:ext cx="3463804" cy="873026"/>
      </dsp:txXfrm>
    </dsp:sp>
    <dsp:sp modelId="{45C747F3-52C4-4AC7-B956-BE0D95CCC8C4}">
      <dsp:nvSpPr>
        <dsp:cNvPr id="0" name=""/>
        <dsp:cNvSpPr/>
      </dsp:nvSpPr>
      <dsp:spPr>
        <a:xfrm rot="5317025">
          <a:off x="2380487" y="2364807"/>
          <a:ext cx="379007" cy="4173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2443426" y="2383974"/>
        <a:ext cx="250384" cy="265305"/>
      </dsp:txXfrm>
    </dsp:sp>
    <dsp:sp modelId="{62F4C040-0018-4B05-8C2F-0CDB0C99B18C}">
      <dsp:nvSpPr>
        <dsp:cNvPr id="0" name=""/>
        <dsp:cNvSpPr/>
      </dsp:nvSpPr>
      <dsp:spPr>
        <a:xfrm>
          <a:off x="828219" y="2826059"/>
          <a:ext cx="3518126" cy="9273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t>Whitehouse 602 -</a:t>
          </a:r>
        </a:p>
        <a:p>
          <a:pPr lvl="0" algn="ctr" defTabSz="666750">
            <a:lnSpc>
              <a:spcPct val="90000"/>
            </a:lnSpc>
            <a:spcBef>
              <a:spcPct val="0"/>
            </a:spcBef>
            <a:spcAft>
              <a:spcPct val="35000"/>
            </a:spcAft>
          </a:pPr>
          <a:r>
            <a:rPr lang="en-US" sz="1500" kern="1200"/>
            <a:t>The Whitehouse is co working space</a:t>
          </a:r>
        </a:p>
        <a:p>
          <a:pPr lvl="0" algn="ctr" defTabSz="666750">
            <a:lnSpc>
              <a:spcPct val="90000"/>
            </a:lnSpc>
            <a:spcBef>
              <a:spcPct val="0"/>
            </a:spcBef>
            <a:spcAft>
              <a:spcPct val="35000"/>
            </a:spcAft>
          </a:pPr>
          <a:r>
            <a:rPr lang="en-US" sz="1500" kern="1200"/>
            <a:t>needs to be shared </a:t>
          </a:r>
        </a:p>
      </dsp:txBody>
      <dsp:txXfrm>
        <a:off x="855380" y="2853220"/>
        <a:ext cx="3463804" cy="873026"/>
      </dsp:txXfrm>
    </dsp:sp>
    <dsp:sp modelId="{623669AB-6157-4749-9418-85F428F12994}">
      <dsp:nvSpPr>
        <dsp:cNvPr id="0" name=""/>
        <dsp:cNvSpPr/>
      </dsp:nvSpPr>
      <dsp:spPr>
        <a:xfrm rot="5488079">
          <a:off x="2411632" y="3755829"/>
          <a:ext cx="316717" cy="4173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2446016" y="3806139"/>
        <a:ext cx="250384" cy="221702"/>
      </dsp:txXfrm>
    </dsp:sp>
    <dsp:sp modelId="{AC54C807-45C9-4D97-814D-2151B0454FC0}">
      <dsp:nvSpPr>
        <dsp:cNvPr id="0" name=""/>
        <dsp:cNvSpPr/>
      </dsp:nvSpPr>
      <dsp:spPr>
        <a:xfrm>
          <a:off x="793636" y="4175559"/>
          <a:ext cx="3518126" cy="9273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t>If you bring food or garbage into either space you must clean it up and take out garbages</a:t>
          </a:r>
        </a:p>
      </dsp:txBody>
      <dsp:txXfrm>
        <a:off x="820797" y="4202720"/>
        <a:ext cx="3463804" cy="8730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38ED7-A0AC-4A57-96E5-5FBDA7311840}">
      <dsp:nvSpPr>
        <dsp:cNvPr id="0" name=""/>
        <dsp:cNvSpPr/>
      </dsp:nvSpPr>
      <dsp:spPr>
        <a:xfrm>
          <a:off x="411479" y="0"/>
          <a:ext cx="4663440" cy="3200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1CD5A1-FFFC-4631-8F6D-EE9D81F2D6D0}">
      <dsp:nvSpPr>
        <dsp:cNvPr id="0" name=""/>
        <dsp:cNvSpPr/>
      </dsp:nvSpPr>
      <dsp:spPr>
        <a:xfrm>
          <a:off x="5893" y="960120"/>
          <a:ext cx="1765935" cy="1280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a:t>When in doubt...</a:t>
          </a:r>
        </a:p>
      </dsp:txBody>
      <dsp:txXfrm>
        <a:off x="68385" y="1022612"/>
        <a:ext cx="1640951" cy="1155176"/>
      </dsp:txXfrm>
    </dsp:sp>
    <dsp:sp modelId="{6F88EC18-E1C0-45DB-8797-2F78176C1C8C}">
      <dsp:nvSpPr>
        <dsp:cNvPr id="0" name=""/>
        <dsp:cNvSpPr/>
      </dsp:nvSpPr>
      <dsp:spPr>
        <a:xfrm>
          <a:off x="1831657" y="969644"/>
          <a:ext cx="1765935" cy="1280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a:t>Call, email, visit</a:t>
          </a:r>
        </a:p>
        <a:p>
          <a:pPr lvl="0" algn="ctr" defTabSz="977900">
            <a:lnSpc>
              <a:spcPct val="90000"/>
            </a:lnSpc>
            <a:spcBef>
              <a:spcPct val="0"/>
            </a:spcBef>
            <a:spcAft>
              <a:spcPct val="35000"/>
            </a:spcAft>
          </a:pPr>
          <a:r>
            <a:rPr lang="en-US" sz="2200" kern="1200"/>
            <a:t>Katie 	</a:t>
          </a:r>
        </a:p>
      </dsp:txBody>
      <dsp:txXfrm>
        <a:off x="1894149" y="1032136"/>
        <a:ext cx="1640951" cy="1155176"/>
      </dsp:txXfrm>
    </dsp:sp>
    <dsp:sp modelId="{858701F4-2809-4719-B806-28EDF2D4D3EC}">
      <dsp:nvSpPr>
        <dsp:cNvPr id="0" name=""/>
        <dsp:cNvSpPr/>
      </dsp:nvSpPr>
      <dsp:spPr>
        <a:xfrm>
          <a:off x="3714571" y="95250"/>
          <a:ext cx="1765935" cy="30098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Katie Evans</a:t>
          </a:r>
        </a:p>
        <a:p>
          <a:pPr lvl="0" algn="ctr" defTabSz="488950">
            <a:lnSpc>
              <a:spcPct val="90000"/>
            </a:lnSpc>
            <a:spcBef>
              <a:spcPct val="0"/>
            </a:spcBef>
            <a:spcAft>
              <a:spcPct val="35000"/>
            </a:spcAft>
          </a:pPr>
          <a:r>
            <a:rPr lang="en-US" sz="1100" kern="1200" dirty="0" smtClean="0"/>
            <a:t>Project Coordinator</a:t>
          </a:r>
        </a:p>
        <a:p>
          <a:pPr lvl="0" algn="ctr" defTabSz="488950">
            <a:lnSpc>
              <a:spcPct val="90000"/>
            </a:lnSpc>
            <a:spcBef>
              <a:spcPct val="0"/>
            </a:spcBef>
            <a:spcAft>
              <a:spcPct val="35000"/>
            </a:spcAft>
          </a:pPr>
          <a:r>
            <a:rPr lang="en-US" sz="1050" i="1" kern="1200" dirty="0" smtClean="0"/>
            <a:t>Co-Operational FLL Partner</a:t>
          </a:r>
        </a:p>
        <a:p>
          <a:pPr lvl="0" algn="ctr" defTabSz="488950">
            <a:lnSpc>
              <a:spcPct val="90000"/>
            </a:lnSpc>
            <a:spcBef>
              <a:spcPct val="0"/>
            </a:spcBef>
            <a:spcAft>
              <a:spcPct val="35000"/>
            </a:spcAft>
          </a:pPr>
          <a:r>
            <a:rPr lang="en-US" sz="1050" i="1" kern="1200" dirty="0" smtClean="0"/>
            <a:t>Office Manager</a:t>
          </a:r>
        </a:p>
        <a:p>
          <a:pPr lvl="0" algn="ctr" defTabSz="488950">
            <a:lnSpc>
              <a:spcPct val="90000"/>
            </a:lnSpc>
            <a:spcBef>
              <a:spcPct val="0"/>
            </a:spcBef>
            <a:spcAft>
              <a:spcPct val="35000"/>
            </a:spcAft>
          </a:pPr>
          <a:r>
            <a:rPr lang="en-US" sz="1100" kern="1200" dirty="0" smtClean="0"/>
            <a:t>801-585-1496 </a:t>
          </a:r>
        </a:p>
        <a:p>
          <a:pPr lvl="0" algn="ctr" defTabSz="488950">
            <a:lnSpc>
              <a:spcPct val="90000"/>
            </a:lnSpc>
            <a:spcBef>
              <a:spcPct val="0"/>
            </a:spcBef>
            <a:spcAft>
              <a:spcPct val="35000"/>
            </a:spcAft>
          </a:pPr>
          <a:r>
            <a:rPr lang="en-US" sz="1100" kern="1200" dirty="0" smtClean="0"/>
            <a:t>Katie.Evans@utah.edu</a:t>
          </a:r>
        </a:p>
        <a:p>
          <a:pPr lvl="0" algn="ctr" defTabSz="488950">
            <a:lnSpc>
              <a:spcPct val="90000"/>
            </a:lnSpc>
            <a:spcBef>
              <a:spcPct val="0"/>
            </a:spcBef>
            <a:spcAft>
              <a:spcPct val="35000"/>
            </a:spcAft>
          </a:pPr>
          <a:r>
            <a:rPr lang="en-US" sz="1100" kern="1200" dirty="0" smtClean="0"/>
            <a:t>105 Fort Douglas Blvd #604. SLC UT 84113</a:t>
          </a:r>
        </a:p>
        <a:p>
          <a:pPr lvl="0" algn="ctr" defTabSz="488950">
            <a:lnSpc>
              <a:spcPct val="90000"/>
            </a:lnSpc>
            <a:spcBef>
              <a:spcPct val="0"/>
            </a:spcBef>
            <a:spcAft>
              <a:spcPct val="35000"/>
            </a:spcAft>
          </a:pPr>
          <a:r>
            <a:rPr lang="en-US" sz="1100" kern="1200" dirty="0" smtClean="0"/>
            <a:t>Hours</a:t>
          </a:r>
        </a:p>
        <a:p>
          <a:pPr lvl="0" algn="ctr" defTabSz="488950">
            <a:lnSpc>
              <a:spcPct val="90000"/>
            </a:lnSpc>
            <a:spcBef>
              <a:spcPct val="0"/>
            </a:spcBef>
            <a:spcAft>
              <a:spcPct val="35000"/>
            </a:spcAft>
          </a:pPr>
          <a:r>
            <a:rPr lang="en-US" sz="1100" kern="1200" dirty="0" smtClean="0"/>
            <a:t>M-F 8:00am – 5:00pm</a:t>
          </a:r>
        </a:p>
        <a:p>
          <a:pPr lvl="0" algn="ctr" defTabSz="488950">
            <a:lnSpc>
              <a:spcPct val="90000"/>
            </a:lnSpc>
            <a:spcBef>
              <a:spcPct val="0"/>
            </a:spcBef>
            <a:spcAft>
              <a:spcPct val="35000"/>
            </a:spcAft>
          </a:pPr>
          <a:r>
            <a:rPr lang="en-US" sz="1100" kern="1200" dirty="0" smtClean="0"/>
            <a:t>Please call prior to visiting to ensure that I am available</a:t>
          </a:r>
          <a:endParaRPr lang="en-US" sz="1100" kern="1200" dirty="0"/>
        </a:p>
      </dsp:txBody>
      <dsp:txXfrm>
        <a:off x="3800777" y="181456"/>
        <a:ext cx="1593523" cy="28374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C4287FF-ABB9-49FA-8173-25DB8F8E6BE7}" type="datetimeFigureOut">
              <a:rPr lang="en-US" smtClean="0"/>
              <a:t>4/10/2015</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E06388D-8786-49B7-89C3-C5349AF3DC08}" type="slidenum">
              <a:rPr lang="en-US" smtClean="0"/>
              <a:t>‹#›</a:t>
            </a:fld>
            <a:endParaRPr lang="en-US"/>
          </a:p>
        </p:txBody>
      </p:sp>
    </p:spTree>
    <p:extLst>
      <p:ext uri="{BB962C8B-B14F-4D97-AF65-F5344CB8AC3E}">
        <p14:creationId xmlns:p14="http://schemas.microsoft.com/office/powerpoint/2010/main" val="4174268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CA5C36A-378F-45A7-B9A0-4A2D11298FE0}" type="datetimeFigureOut">
              <a:rPr lang="en-US" smtClean="0"/>
              <a:t>4/10/2015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D6FF86-50D9-41BE-983A-27E9BAD5416E}" type="slidenum">
              <a:rPr lang="en-US" smtClean="0"/>
              <a:t>‹#›</a:t>
            </a:fld>
            <a:endParaRPr lang="en-US"/>
          </a:p>
        </p:txBody>
      </p:sp>
    </p:spTree>
    <p:extLst>
      <p:ext uri="{BB962C8B-B14F-4D97-AF65-F5344CB8AC3E}">
        <p14:creationId xmlns:p14="http://schemas.microsoft.com/office/powerpoint/2010/main" val="3580433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841375"/>
          </a:xfrm>
          <a:prstGeom prst="rect">
            <a:avLst/>
          </a:prstGeom>
        </p:spPr>
        <p:txBody>
          <a:bodyPr/>
          <a:lstStyle>
            <a:lvl1pPr algn="ctr">
              <a:defRPr sz="3800" b="1">
                <a:latin typeface="Helvetica" pitchFamily="34" charset="0"/>
                <a:cs typeface="Helvetica" pitchFamily="34" charset="0"/>
              </a:defRPr>
            </a:lvl1pPr>
          </a:lstStyle>
          <a:p>
            <a:r>
              <a:rPr lang="en-US" dirty="0" smtClean="0"/>
              <a:t>CLICK TO EDIT TITLE STYLE</a:t>
            </a:r>
            <a:endParaRPr lang="en-US" dirty="0"/>
          </a:p>
        </p:txBody>
      </p:sp>
      <p:sp>
        <p:nvSpPr>
          <p:cNvPr id="3" name="Subtitle 2"/>
          <p:cNvSpPr>
            <a:spLocks noGrp="1"/>
          </p:cNvSpPr>
          <p:nvPr>
            <p:ph type="subTitle" idx="1"/>
          </p:nvPr>
        </p:nvSpPr>
        <p:spPr>
          <a:xfrm>
            <a:off x="1371600" y="3200400"/>
            <a:ext cx="6400800" cy="2438400"/>
          </a:xfrm>
          <a:prstGeom prst="rect">
            <a:avLst/>
          </a:prstGeom>
        </p:spPr>
        <p:txBody>
          <a:bodyPr/>
          <a:lstStyle>
            <a:lvl1pPr marL="0" indent="0" algn="ctr">
              <a:buNone/>
              <a:defRPr>
                <a:solidFill>
                  <a:schemeClr val="tx1">
                    <a:tint val="75000"/>
                  </a:schemeClr>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www.lassonde.utah.edu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51446"/>
            <a:ext cx="8229600" cy="858354"/>
          </a:xfrm>
          <a:prstGeom prst="rect">
            <a:avLst/>
          </a:prstGeom>
        </p:spPr>
        <p:txBody>
          <a:bodyPr/>
          <a:lstStyle>
            <a:lvl1pPr algn="l">
              <a:defRPr sz="3800" b="1">
                <a:latin typeface="Helvetica" pitchFamily="34" charset="0"/>
                <a:cs typeface="Helvetica" pitchFamily="34" charset="0"/>
              </a:defRPr>
            </a:lvl1pPr>
          </a:lstStyle>
          <a:p>
            <a:r>
              <a:rPr lang="en-US" dirty="0" smtClean="0"/>
              <a:t>CLICK TO EDIT TITLE STYLE</a:t>
            </a:r>
            <a:endParaRPr lang="en-US" dirty="0"/>
          </a:p>
        </p:txBody>
      </p:sp>
      <p:sp>
        <p:nvSpPr>
          <p:cNvPr id="3" name="Content Placeholder 2"/>
          <p:cNvSpPr>
            <a:spLocks noGrp="1"/>
          </p:cNvSpPr>
          <p:nvPr>
            <p:ph idx="1"/>
          </p:nvPr>
        </p:nvSpPr>
        <p:spPr>
          <a:xfrm>
            <a:off x="457200" y="2209800"/>
            <a:ext cx="8229600" cy="3916363"/>
          </a:xfrm>
          <a:prstGeom prst="rect">
            <a:avLst/>
          </a:prstGeom>
        </p:spPr>
        <p:txBody>
          <a:bodyPr/>
          <a:lstStyle>
            <a:lvl1pPr>
              <a:defRPr>
                <a:latin typeface="Helvetica" pitchFamily="34" charset="0"/>
                <a:cs typeface="Helvetica" pitchFamily="34" charset="0"/>
              </a:defRPr>
            </a:lvl1pPr>
            <a:lvl2pPr>
              <a:defRPr>
                <a:latin typeface="Helvetica" pitchFamily="34" charset="0"/>
                <a:cs typeface="Helvetica" pitchFamily="34" charset="0"/>
              </a:defRPr>
            </a:lvl2pPr>
            <a:lvl3pPr>
              <a:defRPr>
                <a:latin typeface="Helvetica" pitchFamily="34" charset="0"/>
                <a:cs typeface="Helvetica" pitchFamily="34" charset="0"/>
              </a:defRPr>
            </a:lvl3pPr>
            <a:lvl4pPr>
              <a:defRPr>
                <a:latin typeface="Helvetica" pitchFamily="34" charset="0"/>
                <a:cs typeface="Helvetica" pitchFamily="34" charset="0"/>
              </a:defRPr>
            </a:lvl4pPr>
            <a:lvl5pPr>
              <a:defRPr>
                <a:latin typeface="Helvetica" pitchFamily="34" charset="0"/>
                <a:cs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www.lassonde.utah.edu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51446"/>
            <a:ext cx="8229600" cy="782154"/>
          </a:xfrm>
          <a:prstGeom prst="rect">
            <a:avLst/>
          </a:prstGeom>
        </p:spPr>
        <p:txBody>
          <a:bodyPr/>
          <a:lstStyle>
            <a:lvl1pPr algn="l">
              <a:defRPr sz="3800" b="1">
                <a:latin typeface="Helvetica" pitchFamily="34" charset="0"/>
                <a:cs typeface="Helvetica" pitchFamily="34" charset="0"/>
              </a:defRPr>
            </a:lvl1pPr>
          </a:lstStyle>
          <a:p>
            <a:r>
              <a:rPr lang="en-US" dirty="0" smtClean="0"/>
              <a:t>CLICK TO EDIT TITLE STYLE</a:t>
            </a:r>
            <a:endParaRPr lang="en-US" dirty="0"/>
          </a:p>
        </p:txBody>
      </p:sp>
      <p:sp>
        <p:nvSpPr>
          <p:cNvPr id="3" name="Content Placeholder 2"/>
          <p:cNvSpPr>
            <a:spLocks noGrp="1"/>
          </p:cNvSpPr>
          <p:nvPr>
            <p:ph sz="half" idx="1"/>
          </p:nvPr>
        </p:nvSpPr>
        <p:spPr>
          <a:xfrm>
            <a:off x="457200" y="2286000"/>
            <a:ext cx="4038600" cy="3840163"/>
          </a:xfrm>
          <a:prstGeom prst="rect">
            <a:avLst/>
          </a:prstGeom>
        </p:spPr>
        <p:txBody>
          <a:bodyPr/>
          <a:lstStyle>
            <a:lvl1pPr>
              <a:defRPr sz="2800">
                <a:latin typeface="Helvetica" pitchFamily="34" charset="0"/>
                <a:cs typeface="Helvetica" pitchFamily="34" charset="0"/>
              </a:defRPr>
            </a:lvl1pPr>
            <a:lvl2pPr>
              <a:defRPr sz="2400">
                <a:latin typeface="Helvetica" pitchFamily="34" charset="0"/>
                <a:cs typeface="Helvetica" pitchFamily="34" charset="0"/>
              </a:defRPr>
            </a:lvl2pPr>
            <a:lvl3pPr>
              <a:defRPr sz="2000">
                <a:latin typeface="Helvetica" pitchFamily="34" charset="0"/>
                <a:cs typeface="Helvetica" pitchFamily="34" charset="0"/>
              </a:defRPr>
            </a:lvl3pPr>
            <a:lvl4pPr>
              <a:defRPr sz="1800">
                <a:latin typeface="Helvetica" pitchFamily="34" charset="0"/>
                <a:cs typeface="Helvetica" pitchFamily="34" charset="0"/>
              </a:defRPr>
            </a:lvl4pPr>
            <a:lvl5pPr>
              <a:defRPr sz="1800">
                <a:latin typeface="Helvetica" pitchFamily="34" charset="0"/>
                <a:cs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286000"/>
            <a:ext cx="4038600" cy="3840163"/>
          </a:xfrm>
          <a:prstGeom prst="rect">
            <a:avLst/>
          </a:prstGeom>
        </p:spPr>
        <p:txBody>
          <a:bodyPr/>
          <a:lstStyle>
            <a:lvl1pPr>
              <a:defRPr sz="2800">
                <a:latin typeface="Helvetica" pitchFamily="34" charset="0"/>
                <a:cs typeface="Helvetica" pitchFamily="34" charset="0"/>
              </a:defRPr>
            </a:lvl1pPr>
            <a:lvl2pPr>
              <a:defRPr sz="2400">
                <a:latin typeface="Helvetica" pitchFamily="34" charset="0"/>
                <a:cs typeface="Helvetica" pitchFamily="34" charset="0"/>
              </a:defRPr>
            </a:lvl2pPr>
            <a:lvl3pPr>
              <a:defRPr sz="2000">
                <a:latin typeface="Helvetica" pitchFamily="34" charset="0"/>
                <a:cs typeface="Helvetica" pitchFamily="34" charset="0"/>
              </a:defRPr>
            </a:lvl3pPr>
            <a:lvl4pPr>
              <a:defRPr sz="1800">
                <a:latin typeface="Helvetica" pitchFamily="34" charset="0"/>
                <a:cs typeface="Helvetica" pitchFamily="34" charset="0"/>
              </a:defRPr>
            </a:lvl4pPr>
            <a:lvl5pPr>
              <a:defRPr sz="1800">
                <a:latin typeface="Helvetica" pitchFamily="34" charset="0"/>
                <a:cs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dirty="0" smtClean="0"/>
          </a:p>
        </p:txBody>
      </p:sp>
      <p:sp>
        <p:nvSpPr>
          <p:cNvPr id="6" name="Footer Placeholder 5"/>
          <p:cNvSpPr>
            <a:spLocks noGrp="1"/>
          </p:cNvSpPr>
          <p:nvPr>
            <p:ph type="ftr" sz="quarter" idx="11"/>
          </p:nvPr>
        </p:nvSpPr>
        <p:spPr/>
        <p:txBody>
          <a:bodyPr/>
          <a:lstStyle/>
          <a:p>
            <a:r>
              <a:rPr lang="en-US" dirty="0" smtClean="0"/>
              <a:t>www.lassonde.utah.edu</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371600"/>
            <a:ext cx="4040188" cy="803275"/>
          </a:xfrm>
          <a:prstGeom prst="rect">
            <a:avLst/>
          </a:prstGeom>
        </p:spPr>
        <p:txBody>
          <a:bodyPr anchor="b"/>
          <a:lstStyle>
            <a:lvl1pPr marL="0" indent="0">
              <a:buNone/>
              <a:defRPr sz="2200" b="1">
                <a:latin typeface="Helvetica" pitchFamily="34" charset="0"/>
                <a:cs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Helvetica" pitchFamily="34" charset="0"/>
                <a:cs typeface="Helvetica" pitchFamily="34" charset="0"/>
              </a:defRPr>
            </a:lvl1pPr>
            <a:lvl2pPr>
              <a:defRPr sz="2000">
                <a:latin typeface="Helvetica" pitchFamily="34" charset="0"/>
                <a:cs typeface="Helvetica" pitchFamily="34" charset="0"/>
              </a:defRPr>
            </a:lvl2pPr>
            <a:lvl3pPr>
              <a:defRPr sz="1800">
                <a:latin typeface="Helvetica" pitchFamily="34" charset="0"/>
                <a:cs typeface="Helvetica" pitchFamily="34" charset="0"/>
              </a:defRPr>
            </a:lvl3pPr>
            <a:lvl4pPr>
              <a:defRPr sz="1600">
                <a:latin typeface="Helvetica" pitchFamily="34" charset="0"/>
                <a:cs typeface="Helvetica" pitchFamily="34" charset="0"/>
              </a:defRPr>
            </a:lvl4pPr>
            <a:lvl5pPr>
              <a:defRPr sz="1600">
                <a:latin typeface="Helvetica" pitchFamily="34" charset="0"/>
                <a:cs typeface="Helvetic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371600"/>
            <a:ext cx="4041775" cy="803275"/>
          </a:xfrm>
          <a:prstGeom prst="rect">
            <a:avLst/>
          </a:prstGeom>
        </p:spPr>
        <p:txBody>
          <a:bodyPr anchor="b"/>
          <a:lstStyle>
            <a:lvl1pPr marL="0" indent="0">
              <a:buNone/>
              <a:defRPr sz="2200" b="1">
                <a:latin typeface="Helvetica" pitchFamily="34" charset="0"/>
                <a:cs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Helvetica" pitchFamily="34" charset="0"/>
                <a:cs typeface="Helvetica" pitchFamily="34" charset="0"/>
              </a:defRPr>
            </a:lvl1pPr>
            <a:lvl2pPr>
              <a:defRPr sz="2000">
                <a:latin typeface="Helvetica" pitchFamily="34" charset="0"/>
                <a:cs typeface="Helvetica" pitchFamily="34" charset="0"/>
              </a:defRPr>
            </a:lvl2pPr>
            <a:lvl3pPr>
              <a:defRPr sz="1800">
                <a:latin typeface="Helvetica" pitchFamily="34" charset="0"/>
                <a:cs typeface="Helvetica" pitchFamily="34" charset="0"/>
              </a:defRPr>
            </a:lvl3pPr>
            <a:lvl4pPr>
              <a:defRPr sz="1600">
                <a:latin typeface="Helvetica" pitchFamily="34" charset="0"/>
                <a:cs typeface="Helvetica" pitchFamily="34" charset="0"/>
              </a:defRPr>
            </a:lvl4pPr>
            <a:lvl5pPr>
              <a:defRPr sz="1600">
                <a:latin typeface="Helvetica" pitchFamily="34" charset="0"/>
                <a:cs typeface="Helvetic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www.lassonde.utah.edu</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51446"/>
            <a:ext cx="8229600" cy="858354"/>
          </a:xfrm>
          <a:prstGeom prst="rect">
            <a:avLst/>
          </a:prstGeom>
        </p:spPr>
        <p:txBody>
          <a:bodyPr/>
          <a:lstStyle>
            <a:lvl1pPr algn="l">
              <a:defRPr sz="3800" b="1">
                <a:latin typeface="Helvetica" pitchFamily="34" charset="0"/>
                <a:cs typeface="Helvetica" pitchFamily="34" charset="0"/>
              </a:defRPr>
            </a:lvl1pPr>
          </a:lstStyle>
          <a:p>
            <a:r>
              <a:rPr lang="en-US" dirty="0" smtClean="0"/>
              <a:t>CLICK TO EDIT TITLE STYLE</a:t>
            </a:r>
            <a:endParaRPr lang="en-US" dirty="0"/>
          </a:p>
        </p:txBody>
      </p:sp>
      <p:sp>
        <p:nvSpPr>
          <p:cNvPr id="3" name="Date Placeholder 2"/>
          <p:cNvSpPr>
            <a:spLocks noGrp="1"/>
          </p:cNvSpPr>
          <p:nvPr>
            <p:ph type="dt" sz="half" idx="10"/>
          </p:nvPr>
        </p:nvSpPr>
        <p:spPr/>
        <p:txBody>
          <a:bodyPr/>
          <a:lstStyle/>
          <a:p>
            <a:endParaRPr lang="en-US" dirty="0" smtClean="0"/>
          </a:p>
        </p:txBody>
      </p:sp>
      <p:sp>
        <p:nvSpPr>
          <p:cNvPr id="4" name="Footer Placeholder 3"/>
          <p:cNvSpPr>
            <a:spLocks noGrp="1"/>
          </p:cNvSpPr>
          <p:nvPr>
            <p:ph type="ftr" sz="quarter" idx="11"/>
          </p:nvPr>
        </p:nvSpPr>
        <p:spPr/>
        <p:txBody>
          <a:bodyPr/>
          <a:lstStyle/>
          <a:p>
            <a:r>
              <a:rPr lang="en-US" dirty="0" smtClean="0"/>
              <a:t>www.lassonde.utah.edu</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457200"/>
          </a:xfrm>
          <a:prstGeom prst="rect">
            <a:avLst/>
          </a:prstGeom>
        </p:spPr>
        <p:txBody>
          <a:bodyPr anchor="b"/>
          <a:lstStyle>
            <a:lvl1pPr algn="l">
              <a:defRPr sz="2000" b="1">
                <a:latin typeface="Helvetica" pitchFamily="34" charset="0"/>
                <a:cs typeface="Helvetica"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95401"/>
            <a:ext cx="5486400" cy="3432174"/>
          </a:xfrm>
          <a:prstGeom prst="rect">
            <a:avLst/>
          </a:prstGeom>
        </p:spPr>
        <p:txBody>
          <a:bodyPr/>
          <a:lstStyle>
            <a:lvl1pPr marL="0" indent="0">
              <a:buNone/>
              <a:defRPr sz="3200">
                <a:latin typeface="Helvetica" pitchFamily="34" charset="0"/>
                <a:cs typeface="Helvetic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Helvetica" pitchFamily="34" charset="0"/>
                <a:cs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endParaRPr lang="en-US" dirty="0" smtClean="0"/>
          </a:p>
        </p:txBody>
      </p:sp>
      <p:sp>
        <p:nvSpPr>
          <p:cNvPr id="6" name="Footer Placeholder 5"/>
          <p:cNvSpPr>
            <a:spLocks noGrp="1"/>
          </p:cNvSpPr>
          <p:nvPr>
            <p:ph type="ftr" sz="quarter" idx="11"/>
          </p:nvPr>
        </p:nvSpPr>
        <p:spPr/>
        <p:txBody>
          <a:bodyPr/>
          <a:lstStyle/>
          <a:p>
            <a:r>
              <a:rPr lang="en-US" dirty="0" smtClean="0"/>
              <a:t>www.lassonde.utah.edu</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www.lassonde.utah.edu</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2" name="Rectangle 1"/>
          <p:cNvSpPr/>
          <p:nvPr userDrawn="1"/>
        </p:nvSpPr>
        <p:spPr>
          <a:xfrm>
            <a:off x="4012" y="0"/>
            <a:ext cx="9143999" cy="10284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Users\u0552890\Desktop\Lassonde powerpoinit template 111413\source\Lassonde Entrepreneur Institute_horiz_reversed-type.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85012" y="381000"/>
            <a:ext cx="2514600" cy="47276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7" r:id="rId6"/>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Helvetica LT Std"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LT Std"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LT Std"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LT Std"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LT Std"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LT Std"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77E882-0360-4133-92A2-86909CDD3AC3}" type="datetimeFigureOut">
              <a:rPr lang="en-US" smtClean="0"/>
              <a:t>4/10/2015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9A0D7-AC44-4FEC-BDA1-38F60F66FEED}" type="slidenum">
              <a:rPr lang="en-US" smtClean="0"/>
              <a:t>‹#›</a:t>
            </a:fld>
            <a:endParaRPr lang="en-US"/>
          </a:p>
        </p:txBody>
      </p:sp>
      <p:sp>
        <p:nvSpPr>
          <p:cNvPr id="7" name="Title 1"/>
          <p:cNvSpPr txBox="1">
            <a:spLocks/>
          </p:cNvSpPr>
          <p:nvPr userDrawn="1"/>
        </p:nvSpPr>
        <p:spPr>
          <a:xfrm>
            <a:off x="685800" y="2130425"/>
            <a:ext cx="7772400" cy="841375"/>
          </a:xfrm>
          <a:prstGeom prst="rect">
            <a:avLst/>
          </a:prstGeom>
        </p:spPr>
        <p:txBody>
          <a:bodyPr/>
          <a:lstStyle>
            <a:lvl1pPr algn="ctr" defTabSz="914400" rtl="0" eaLnBrk="1" latinLnBrk="0" hangingPunct="1">
              <a:spcBef>
                <a:spcPct val="0"/>
              </a:spcBef>
              <a:buNone/>
              <a:defRPr sz="3800" b="1" kern="1200">
                <a:solidFill>
                  <a:schemeClr val="tx1"/>
                </a:solidFill>
                <a:latin typeface="Helvetica" pitchFamily="34" charset="0"/>
                <a:ea typeface="+mj-ea"/>
                <a:cs typeface="Helvetica" pitchFamily="34" charset="0"/>
              </a:defRPr>
            </a:lvl1pPr>
          </a:lstStyle>
          <a:p>
            <a:r>
              <a:rPr lang="en-US" dirty="0" smtClean="0"/>
              <a:t>CLICK TO EDIT TITLE STYLE</a:t>
            </a:r>
            <a:endParaRPr lang="en-US" dirty="0"/>
          </a:p>
        </p:txBody>
      </p:sp>
      <p:sp>
        <p:nvSpPr>
          <p:cNvPr id="8" name="Subtitle 2"/>
          <p:cNvSpPr txBox="1">
            <a:spLocks/>
          </p:cNvSpPr>
          <p:nvPr userDrawn="1"/>
        </p:nvSpPr>
        <p:spPr>
          <a:xfrm>
            <a:off x="1371600" y="3200400"/>
            <a:ext cx="6400800" cy="2438400"/>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Helvetica" pitchFamily="34" charset="0"/>
                <a:ea typeface="+mn-ea"/>
                <a:cs typeface="Helvetica"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Click to edit Master subtitle style</a:t>
            </a:r>
            <a:endParaRPr lang="en-US" dirty="0"/>
          </a:p>
        </p:txBody>
      </p:sp>
      <p:pic>
        <p:nvPicPr>
          <p:cNvPr id="11" name="Picture 4" descr="C:\Users\u0552890\Desktop\Lassonde powerpoinit template 111413\source\Lassonde Entrepreneur Institute_horiz_reversed-typ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72200" y="5486400"/>
            <a:ext cx="2514600" cy="472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741950"/>
      </p:ext>
    </p:extLst>
  </p:cSld>
  <p:clrMap bg1="dk1" tx1="lt1" bg2="dk2" tx2="lt2" accent1="accent1" accent2="accent2" accent3="accent3" accent4="accent4" accent5="accent5" accent6="accent6" hlink="hlink" folHlink="folHlink"/>
  <p:timing>
    <p:tnLst>
      <p:par>
        <p:cTn id="1" dur="indefinite" restart="never" nodeType="tmRoot"/>
      </p:par>
    </p:tnLst>
  </p:timing>
  <p:txStyles>
    <p:titleStyle>
      <a:lvl1pPr algn="ctr" defTabSz="914400" rtl="0" eaLnBrk="1" latinLnBrk="0" hangingPunct="1">
        <a:spcBef>
          <a:spcPct val="0"/>
        </a:spcBef>
        <a:buNone/>
        <a:defRPr sz="3500" b="1" kern="1200">
          <a:solidFill>
            <a:schemeClr val="tx1"/>
          </a:solidFill>
          <a:latin typeface="Helvetica" pitchFamily="34" charset="0"/>
          <a:ea typeface="+mj-ea"/>
          <a:cs typeface="Helvetic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Katie.Evans@utah.edu" TargetMode="External"/><Relationship Id="rId2" Type="http://schemas.openxmlformats.org/officeDocument/2006/relationships/hyperlink" Target="http://risk.utah.gov/driver-video-and-test1.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katie.evans@utah.edu" TargetMode="External"/><Relationship Id="rId2" Type="http://schemas.openxmlformats.org/officeDocument/2006/relationships/hyperlink" Target="http://fbs.admin.utah.edu/forms-a/#D"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Katie.Evans@utah.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hyperlink" Target="mailto:credmond@sa.utah.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fbs.admin.utah.edu/forms-a/#D"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irs.gov/pub/irs-pdf/fw9.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219200"/>
          </a:xfrm>
        </p:spPr>
        <p:txBody>
          <a:bodyPr/>
          <a:lstStyle/>
          <a:p>
            <a:r>
              <a:rPr lang="en-US" dirty="0" smtClean="0"/>
              <a:t>Welcome to the Lassonde Institute</a:t>
            </a:r>
            <a:endParaRPr lang="en-US" dirty="0"/>
          </a:p>
        </p:txBody>
      </p:sp>
      <p:sp>
        <p:nvSpPr>
          <p:cNvPr id="3" name="Subtitle 2"/>
          <p:cNvSpPr>
            <a:spLocks noGrp="1"/>
          </p:cNvSpPr>
          <p:nvPr>
            <p:ph type="subTitle" idx="1"/>
          </p:nvPr>
        </p:nvSpPr>
        <p:spPr>
          <a:xfrm>
            <a:off x="1371600" y="2743200"/>
            <a:ext cx="6400800" cy="2438400"/>
          </a:xfrm>
        </p:spPr>
        <p:txBody>
          <a:bodyPr/>
          <a:lstStyle/>
          <a:p>
            <a:r>
              <a:rPr lang="en-US" dirty="0" smtClean="0"/>
              <a:t>Scholarships, Reimbursements, Rental and House Rules.</a:t>
            </a:r>
            <a:endParaRPr lang="en-US" dirty="0"/>
          </a:p>
          <a:p>
            <a:endParaRPr lang="en-US" dirty="0"/>
          </a:p>
        </p:txBody>
      </p:sp>
      <p:sp>
        <p:nvSpPr>
          <p:cNvPr id="4" name="Footer Placeholder 3"/>
          <p:cNvSpPr>
            <a:spLocks noGrp="1"/>
          </p:cNvSpPr>
          <p:nvPr>
            <p:ph type="ftr" sz="quarter" idx="11"/>
          </p:nvPr>
        </p:nvSpPr>
        <p:spPr/>
        <p:txBody>
          <a:bodyPr/>
          <a:lstStyle/>
          <a:p>
            <a:r>
              <a:rPr lang="en-US" smtClean="0"/>
              <a:t>www.lassonde.utah.edu</a:t>
            </a:r>
            <a:endParaRPr lang="en-US" dirty="0" smtClean="0"/>
          </a:p>
        </p:txBody>
      </p:sp>
    </p:spTree>
    <p:extLst>
      <p:ext uri="{BB962C8B-B14F-4D97-AF65-F5344CB8AC3E}">
        <p14:creationId xmlns:p14="http://schemas.microsoft.com/office/powerpoint/2010/main" val="4136091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100" dirty="0" smtClean="0"/>
              <a:t>Office of Risk Management - </a:t>
            </a:r>
            <a:r>
              <a:rPr lang="en-US" sz="900" dirty="0" smtClean="0"/>
              <a:t>NEW </a:t>
            </a:r>
            <a:r>
              <a:rPr lang="en-US" sz="900" dirty="0"/>
              <a:t>DRIVER </a:t>
            </a:r>
            <a:r>
              <a:rPr lang="en-US" sz="900" dirty="0" smtClean="0"/>
              <a:t>TRAINING – Must have to be reimbursed for mileage.</a:t>
            </a:r>
            <a:r>
              <a:rPr lang="en-US" sz="900" dirty="0"/>
              <a:t/>
            </a:r>
            <a:br>
              <a:rPr lang="en-US" sz="900" dirty="0"/>
            </a:br>
            <a:r>
              <a:rPr lang="en-US" sz="900" dirty="0" smtClean="0"/>
              <a:t/>
            </a:r>
            <a:br>
              <a:rPr lang="en-US" sz="900" dirty="0" smtClean="0"/>
            </a:br>
            <a:r>
              <a:rPr lang="en-US" sz="900" dirty="0"/>
              <a:t/>
            </a:r>
            <a:br>
              <a:rPr lang="en-US" sz="900" dirty="0"/>
            </a:br>
            <a:endParaRPr lang="en-US" sz="900" dirty="0"/>
          </a:p>
        </p:txBody>
      </p:sp>
      <p:sp>
        <p:nvSpPr>
          <p:cNvPr id="3" name="Content Placeholder 2"/>
          <p:cNvSpPr>
            <a:spLocks noGrp="1"/>
          </p:cNvSpPr>
          <p:nvPr>
            <p:ph idx="1"/>
          </p:nvPr>
        </p:nvSpPr>
        <p:spPr>
          <a:xfrm>
            <a:off x="445710" y="1600200"/>
            <a:ext cx="8229600" cy="3916363"/>
          </a:xfrm>
        </p:spPr>
        <p:txBody>
          <a:bodyPr/>
          <a:lstStyle/>
          <a:p>
            <a:r>
              <a:rPr lang="en-US" sz="1200" b="1" dirty="0" smtClean="0"/>
              <a:t>All </a:t>
            </a:r>
            <a:r>
              <a:rPr lang="en-US" sz="1200" b="1" dirty="0"/>
              <a:t>University Drivers Must View The Driver Training Video And Take The Test Every Two Years.</a:t>
            </a:r>
          </a:p>
          <a:p>
            <a:endParaRPr lang="en-US" sz="1200" b="1" dirty="0" smtClean="0"/>
          </a:p>
          <a:p>
            <a:r>
              <a:rPr lang="en-US" sz="1200" b="1" dirty="0" smtClean="0"/>
              <a:t>Driver </a:t>
            </a:r>
            <a:r>
              <a:rPr lang="en-US" sz="1200" b="1" dirty="0"/>
              <a:t>Training Video &amp; Test</a:t>
            </a:r>
            <a:endParaRPr lang="en-US" sz="1200" dirty="0"/>
          </a:p>
          <a:p>
            <a:r>
              <a:rPr lang="en-US" sz="1200" dirty="0" smtClean="0"/>
              <a:t>Access </a:t>
            </a:r>
            <a:r>
              <a:rPr lang="en-US" sz="1200" dirty="0"/>
              <a:t>the Driver Training Video &amp; Test online </a:t>
            </a:r>
            <a:r>
              <a:rPr lang="en-US" sz="1200" dirty="0">
                <a:hlinkClick r:id="rId2"/>
              </a:rPr>
              <a:t>http://</a:t>
            </a:r>
            <a:r>
              <a:rPr lang="en-US" sz="1200" dirty="0" smtClean="0">
                <a:hlinkClick r:id="rId2"/>
              </a:rPr>
              <a:t>risk.utah.gov/driver-video-and-test1.html</a:t>
            </a:r>
            <a:r>
              <a:rPr lang="en-US" sz="1200" dirty="0" smtClean="0"/>
              <a:t> </a:t>
            </a:r>
          </a:p>
          <a:p>
            <a:endParaRPr lang="en-US" sz="1200" dirty="0" smtClean="0"/>
          </a:p>
          <a:p>
            <a:r>
              <a:rPr lang="en-US" sz="1200" dirty="0" smtClean="0"/>
              <a:t>Take </a:t>
            </a:r>
            <a:r>
              <a:rPr lang="en-US" sz="1200" dirty="0"/>
              <a:t>the online test, print the "Certificate of Completion" and give a copy to </a:t>
            </a:r>
            <a:r>
              <a:rPr lang="en-US" sz="1200" dirty="0" smtClean="0">
                <a:hlinkClick r:id="rId3"/>
              </a:rPr>
              <a:t>Katie.Evans@utah.edu</a:t>
            </a:r>
            <a:r>
              <a:rPr lang="en-US" sz="1200" dirty="0" smtClean="0"/>
              <a:t>. I will also need a copy of a valid drivers license.</a:t>
            </a:r>
            <a:endParaRPr lang="en-US" sz="1200" dirty="0"/>
          </a:p>
          <a:p>
            <a:endParaRPr lang="en-US" sz="1200" dirty="0" smtClean="0"/>
          </a:p>
          <a:p>
            <a:r>
              <a:rPr lang="en-US" sz="1200" dirty="0" smtClean="0"/>
              <a:t>Under </a:t>
            </a:r>
            <a:r>
              <a:rPr lang="en-US" sz="1200" dirty="0"/>
              <a:t>special circumstances as an alternative to the online format, the Driving Video and Test may be obtained in DVD format by contacting the Risk &amp; Insurance Management department at (801)581-5590. </a:t>
            </a:r>
            <a:endParaRPr lang="en-US" sz="1200" dirty="0" smtClean="0"/>
          </a:p>
          <a:p>
            <a:endParaRPr lang="en-US" sz="1200" b="1" dirty="0" smtClean="0"/>
          </a:p>
          <a:p>
            <a:r>
              <a:rPr lang="en-US" sz="1200" b="1" dirty="0" smtClean="0"/>
              <a:t>Frequency: Every 2 years</a:t>
            </a:r>
            <a:endParaRPr lang="en-US" sz="1200" b="1" dirty="0"/>
          </a:p>
          <a:p>
            <a:endParaRPr lang="en-US" sz="700" dirty="0"/>
          </a:p>
        </p:txBody>
      </p:sp>
      <p:sp>
        <p:nvSpPr>
          <p:cNvPr id="4" name="Footer Placeholder 3"/>
          <p:cNvSpPr>
            <a:spLocks noGrp="1"/>
          </p:cNvSpPr>
          <p:nvPr>
            <p:ph type="ftr" sz="quarter" idx="11"/>
          </p:nvPr>
        </p:nvSpPr>
        <p:spPr/>
        <p:txBody>
          <a:bodyPr/>
          <a:lstStyle/>
          <a:p>
            <a:r>
              <a:rPr lang="en-US" sz="300" smtClean="0"/>
              <a:t>www.lassonde.utah.edu</a:t>
            </a:r>
            <a:endParaRPr lang="en-US" sz="300" dirty="0" smtClean="0"/>
          </a:p>
        </p:txBody>
      </p:sp>
      <p:sp>
        <p:nvSpPr>
          <p:cNvPr id="5" name="Rectangle 4"/>
          <p:cNvSpPr/>
          <p:nvPr/>
        </p:nvSpPr>
        <p:spPr>
          <a:xfrm>
            <a:off x="5943600" y="533400"/>
            <a:ext cx="2731710" cy="338554"/>
          </a:xfrm>
          <a:prstGeom prst="rect">
            <a:avLst/>
          </a:prstGeom>
        </p:spPr>
        <p:txBody>
          <a:bodyPr wrap="none">
            <a:spAutoFit/>
          </a:bodyPr>
          <a:lstStyle/>
          <a:p>
            <a:r>
              <a:rPr lang="en-US" sz="1600" b="1" dirty="0">
                <a:solidFill>
                  <a:schemeClr val="bg1"/>
                </a:solidFill>
              </a:rPr>
              <a:t>Mileage, Gifts and Awards</a:t>
            </a:r>
            <a:endParaRPr lang="en-US" sz="1600" dirty="0"/>
          </a:p>
        </p:txBody>
      </p:sp>
    </p:spTree>
    <p:extLst>
      <p:ext uri="{BB962C8B-B14F-4D97-AF65-F5344CB8AC3E}">
        <p14:creationId xmlns:p14="http://schemas.microsoft.com/office/powerpoint/2010/main" val="882204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27048"/>
            <a:ext cx="5181600" cy="4916552"/>
          </a:xfrm>
        </p:spPr>
        <p:txBody>
          <a:bodyPr/>
          <a:lstStyle/>
          <a:p>
            <a:r>
              <a:rPr lang="en-US" sz="1600" dirty="0" smtClean="0"/>
              <a:t>Google Maps to document mileage or a Mileage Log.</a:t>
            </a:r>
          </a:p>
          <a:p>
            <a:pPr lvl="1"/>
            <a:r>
              <a:rPr lang="en-US" sz="1200" dirty="0" smtClean="0"/>
              <a:t>ALL Trips must be pre-approved by Troy, Kathy or Anne</a:t>
            </a:r>
          </a:p>
          <a:p>
            <a:pPr lvl="1"/>
            <a:r>
              <a:rPr lang="en-US" sz="1200" dirty="0" smtClean="0"/>
              <a:t>2014 mileage reimbursement is $0.56/mile OR</a:t>
            </a:r>
            <a:r>
              <a:rPr lang="en-US" sz="1200" dirty="0"/>
              <a:t> </a:t>
            </a:r>
            <a:r>
              <a:rPr lang="en-US" sz="1200" dirty="0" smtClean="0"/>
              <a:t>you can turn in fuel receipts</a:t>
            </a:r>
          </a:p>
          <a:p>
            <a:pPr lvl="2"/>
            <a:r>
              <a:rPr lang="en-US" sz="900" dirty="0" smtClean="0"/>
              <a:t>AP will only reimburse the cheaper of the two.</a:t>
            </a:r>
          </a:p>
          <a:p>
            <a:pPr lvl="1"/>
            <a:r>
              <a:rPr lang="en-US" sz="1200" dirty="0"/>
              <a:t>The </a:t>
            </a:r>
            <a:r>
              <a:rPr lang="en-US" sz="1200" dirty="0" smtClean="0"/>
              <a:t>ML </a:t>
            </a:r>
            <a:r>
              <a:rPr lang="en-US" sz="1200" dirty="0"/>
              <a:t>form can be obtained online at </a:t>
            </a:r>
            <a:r>
              <a:rPr lang="en-US" sz="1200" dirty="0">
                <a:hlinkClick r:id="rId2"/>
              </a:rPr>
              <a:t>http://fbs.admin.utah.edu/forms-a/#D</a:t>
            </a:r>
            <a:r>
              <a:rPr lang="en-US" sz="1200" dirty="0"/>
              <a:t> or through me at </a:t>
            </a:r>
            <a:r>
              <a:rPr lang="en-US" sz="1200" dirty="0" smtClean="0">
                <a:hlinkClick r:id="rId3"/>
              </a:rPr>
              <a:t>katie.evans@utah.edu</a:t>
            </a:r>
            <a:endParaRPr lang="en-US" sz="1200" dirty="0" smtClean="0"/>
          </a:p>
          <a:p>
            <a:pPr lvl="1"/>
            <a:r>
              <a:rPr lang="en-US" sz="1200" dirty="0" smtClean="0"/>
              <a:t>Must Include a map showing the route taken. This can easily be done through </a:t>
            </a:r>
            <a:r>
              <a:rPr lang="en-US" sz="1200" dirty="0" err="1" smtClean="0"/>
              <a:t>GoogleMaps</a:t>
            </a:r>
            <a:r>
              <a:rPr lang="en-US" sz="1200" dirty="0" smtClean="0"/>
              <a:t>.</a:t>
            </a:r>
          </a:p>
          <a:p>
            <a:pPr lvl="1"/>
            <a:r>
              <a:rPr lang="en-US" sz="1200" dirty="0" smtClean="0"/>
              <a:t>Airline tickets, Hotels and Per diems can be obtained for pre - approved trips.</a:t>
            </a:r>
          </a:p>
          <a:p>
            <a:r>
              <a:rPr lang="en-US" sz="1600" dirty="0" smtClean="0"/>
              <a:t>Gifts </a:t>
            </a:r>
            <a:r>
              <a:rPr lang="en-US" sz="1200" dirty="0" smtClean="0"/>
              <a:t>(NO Pre-Paid Visa Cards, Gift Cards, Headphones without)</a:t>
            </a:r>
          </a:p>
          <a:p>
            <a:pPr lvl="1"/>
            <a:r>
              <a:rPr lang="en-US" sz="1100" dirty="0" smtClean="0"/>
              <a:t>Must have SSN/UID, names, explanation and amount.</a:t>
            </a:r>
          </a:p>
          <a:p>
            <a:pPr lvl="1"/>
            <a:r>
              <a:rPr lang="en-US" sz="1100" dirty="0" smtClean="0"/>
              <a:t>Must have original receipt </a:t>
            </a:r>
          </a:p>
          <a:p>
            <a:pPr lvl="1"/>
            <a:r>
              <a:rPr lang="en-US" sz="1100" dirty="0" smtClean="0"/>
              <a:t>Cash Prizes are off limit. We will </a:t>
            </a:r>
            <a:r>
              <a:rPr lang="en-US" sz="1100" b="1" u="sng" dirty="0" smtClean="0"/>
              <a:t>not </a:t>
            </a:r>
            <a:r>
              <a:rPr lang="en-US" sz="1100" dirty="0" smtClean="0"/>
              <a:t>reimburse a cash prize.</a:t>
            </a:r>
          </a:p>
          <a:p>
            <a:r>
              <a:rPr lang="en-US" sz="1600" dirty="0" smtClean="0"/>
              <a:t>Awards</a:t>
            </a:r>
            <a:r>
              <a:rPr lang="en-US" sz="1800" dirty="0" smtClean="0"/>
              <a:t> (</a:t>
            </a:r>
            <a:r>
              <a:rPr lang="en-US" sz="1200" dirty="0" smtClean="0"/>
              <a:t>Opportunity Quest, </a:t>
            </a:r>
            <a:r>
              <a:rPr lang="en-US" sz="1200" dirty="0" err="1" smtClean="0"/>
              <a:t>TechTitans</a:t>
            </a:r>
            <a:r>
              <a:rPr lang="en-US" sz="1200" dirty="0" smtClean="0"/>
              <a:t>, UES</a:t>
            </a:r>
            <a:r>
              <a:rPr lang="en-US" sz="1800" dirty="0" smtClean="0"/>
              <a:t>)</a:t>
            </a:r>
          </a:p>
          <a:p>
            <a:pPr lvl="1"/>
            <a:r>
              <a:rPr lang="en-US" sz="1100" dirty="0" smtClean="0"/>
              <a:t>Must have a W9 on file for all awardees</a:t>
            </a:r>
          </a:p>
          <a:p>
            <a:pPr lvl="1"/>
            <a:r>
              <a:rPr lang="en-US" sz="1100" dirty="0" smtClean="0"/>
              <a:t>If on a team, work out if they will split the award or if it goes to one team member. Signed letter confirming.</a:t>
            </a:r>
          </a:p>
          <a:p>
            <a:pPr lvl="1"/>
            <a:r>
              <a:rPr lang="en-US" sz="1100" dirty="0" smtClean="0"/>
              <a:t>Must be pre-approved through Troy, Kathy or Anne</a:t>
            </a:r>
            <a:endParaRPr lang="en-US" sz="2400" dirty="0"/>
          </a:p>
        </p:txBody>
      </p:sp>
      <p:sp>
        <p:nvSpPr>
          <p:cNvPr id="4" name="Footer Placeholder 3"/>
          <p:cNvSpPr>
            <a:spLocks noGrp="1"/>
          </p:cNvSpPr>
          <p:nvPr>
            <p:ph type="ftr" sz="quarter" idx="11"/>
          </p:nvPr>
        </p:nvSpPr>
        <p:spPr/>
        <p:txBody>
          <a:bodyPr/>
          <a:lstStyle/>
          <a:p>
            <a:r>
              <a:rPr lang="en-US" dirty="0" smtClean="0"/>
              <a:t>www.lassonde.utah.edu</a:t>
            </a:r>
          </a:p>
        </p:txBody>
      </p:sp>
      <p:sp>
        <p:nvSpPr>
          <p:cNvPr id="9" name="TextBox 8"/>
          <p:cNvSpPr txBox="1"/>
          <p:nvPr/>
        </p:nvSpPr>
        <p:spPr>
          <a:xfrm>
            <a:off x="5979042" y="657716"/>
            <a:ext cx="3276600" cy="369332"/>
          </a:xfrm>
          <a:prstGeom prst="rect">
            <a:avLst/>
          </a:prstGeom>
          <a:noFill/>
        </p:spPr>
        <p:txBody>
          <a:bodyPr wrap="square" rtlCol="0">
            <a:spAutoFit/>
          </a:bodyPr>
          <a:lstStyle/>
          <a:p>
            <a:pPr algn="r"/>
            <a:r>
              <a:rPr lang="en-US" b="1" dirty="0" smtClean="0">
                <a:solidFill>
                  <a:schemeClr val="bg1"/>
                </a:solidFill>
              </a:rPr>
              <a:t>Mileage, Gifts and Awards.</a:t>
            </a:r>
            <a:r>
              <a:rPr lang="en-US" b="1" dirty="0" smtClean="0"/>
              <a:t>.</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3505200"/>
            <a:ext cx="2468181"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1086120"/>
            <a:ext cx="3067049" cy="2419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5280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37025"/>
            <a:ext cx="4802554" cy="3179555"/>
          </a:xfrm>
        </p:spPr>
      </p:pic>
      <p:sp>
        <p:nvSpPr>
          <p:cNvPr id="4" name="Footer Placeholder 3"/>
          <p:cNvSpPr>
            <a:spLocks noGrp="1"/>
          </p:cNvSpPr>
          <p:nvPr>
            <p:ph type="ftr" sz="quarter" idx="11"/>
          </p:nvPr>
        </p:nvSpPr>
        <p:spPr>
          <a:xfrm>
            <a:off x="2743200" y="6400800"/>
            <a:ext cx="2895600" cy="365125"/>
          </a:xfrm>
        </p:spPr>
        <p:txBody>
          <a:bodyPr/>
          <a:lstStyle/>
          <a:p>
            <a:r>
              <a:rPr lang="en-US" dirty="0" smtClean="0"/>
              <a:t>www.lassonde.utah.edu</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6847" y="1722120"/>
            <a:ext cx="4239408" cy="3179556"/>
          </a:xfrm>
          <a:prstGeom prst="rect">
            <a:avLst/>
          </a:prstGeom>
        </p:spPr>
      </p:pic>
      <p:sp>
        <p:nvSpPr>
          <p:cNvPr id="7" name="TextBox 6"/>
          <p:cNvSpPr txBox="1"/>
          <p:nvPr/>
        </p:nvSpPr>
        <p:spPr>
          <a:xfrm>
            <a:off x="533400" y="5029200"/>
            <a:ext cx="3352800" cy="1107996"/>
          </a:xfrm>
          <a:prstGeom prst="rect">
            <a:avLst/>
          </a:prstGeom>
          <a:noFill/>
        </p:spPr>
        <p:txBody>
          <a:bodyPr wrap="square" rtlCol="0">
            <a:spAutoFit/>
          </a:bodyPr>
          <a:lstStyle/>
          <a:p>
            <a:r>
              <a:rPr lang="en-US" dirty="0" smtClean="0"/>
              <a:t>M-F 8am – 5pm</a:t>
            </a:r>
          </a:p>
          <a:p>
            <a:r>
              <a:rPr lang="en-US" dirty="0" smtClean="0"/>
              <a:t>Student Meeting Space</a:t>
            </a:r>
          </a:p>
          <a:p>
            <a:r>
              <a:rPr lang="en-US" dirty="0" smtClean="0"/>
              <a:t>Student co-working space</a:t>
            </a:r>
          </a:p>
          <a:p>
            <a:r>
              <a:rPr lang="en-US" sz="1200" dirty="0" smtClean="0"/>
              <a:t>If locked </a:t>
            </a:r>
            <a:r>
              <a:rPr lang="en-US" sz="1200" dirty="0"/>
              <a:t>please call </a:t>
            </a:r>
            <a:r>
              <a:rPr lang="en-US" sz="1200" dirty="0" smtClean="0"/>
              <a:t>801-581-8669 or see Katie</a:t>
            </a:r>
          </a:p>
        </p:txBody>
      </p:sp>
      <p:sp>
        <p:nvSpPr>
          <p:cNvPr id="8" name="TextBox 7"/>
          <p:cNvSpPr txBox="1"/>
          <p:nvPr/>
        </p:nvSpPr>
        <p:spPr>
          <a:xfrm>
            <a:off x="4572000" y="5029200"/>
            <a:ext cx="3581400" cy="1477328"/>
          </a:xfrm>
          <a:prstGeom prst="rect">
            <a:avLst/>
          </a:prstGeom>
          <a:noFill/>
        </p:spPr>
        <p:txBody>
          <a:bodyPr wrap="square" rtlCol="0">
            <a:spAutoFit/>
          </a:bodyPr>
          <a:lstStyle/>
          <a:p>
            <a:r>
              <a:rPr lang="en-US" dirty="0" smtClean="0"/>
              <a:t>M-F 8am-5pm</a:t>
            </a:r>
          </a:p>
          <a:p>
            <a:r>
              <a:rPr lang="en-US" dirty="0" smtClean="0"/>
              <a:t>Administrative Offices</a:t>
            </a:r>
          </a:p>
          <a:p>
            <a:r>
              <a:rPr lang="en-US" dirty="0" smtClean="0"/>
              <a:t>Event Space</a:t>
            </a:r>
          </a:p>
          <a:p>
            <a:r>
              <a:rPr lang="en-US" dirty="0" smtClean="0"/>
              <a:t>Must be reserved through Guest House.</a:t>
            </a:r>
            <a:endParaRPr lang="en-US" dirty="0"/>
          </a:p>
        </p:txBody>
      </p:sp>
      <p:sp>
        <p:nvSpPr>
          <p:cNvPr id="9" name="TextBox 8"/>
          <p:cNvSpPr txBox="1"/>
          <p:nvPr/>
        </p:nvSpPr>
        <p:spPr>
          <a:xfrm>
            <a:off x="394447" y="1220442"/>
            <a:ext cx="3962400" cy="530915"/>
          </a:xfrm>
          <a:prstGeom prst="rect">
            <a:avLst/>
          </a:prstGeom>
          <a:noFill/>
        </p:spPr>
        <p:txBody>
          <a:bodyPr wrap="square" rtlCol="0">
            <a:spAutoFit/>
          </a:bodyPr>
          <a:lstStyle/>
          <a:p>
            <a:r>
              <a:rPr lang="en-US" dirty="0" smtClean="0"/>
              <a:t>White House</a:t>
            </a:r>
          </a:p>
          <a:p>
            <a:r>
              <a:rPr lang="en-US" sz="1050" dirty="0" smtClean="0"/>
              <a:t>85 Fort Douglas Blvd, # 602</a:t>
            </a:r>
            <a:endParaRPr lang="en-US" sz="1050" dirty="0"/>
          </a:p>
        </p:txBody>
      </p:sp>
      <p:sp>
        <p:nvSpPr>
          <p:cNvPr id="10" name="TextBox 9"/>
          <p:cNvSpPr txBox="1"/>
          <p:nvPr/>
        </p:nvSpPr>
        <p:spPr>
          <a:xfrm>
            <a:off x="4356847" y="1191506"/>
            <a:ext cx="4163208" cy="530915"/>
          </a:xfrm>
          <a:prstGeom prst="rect">
            <a:avLst/>
          </a:prstGeom>
          <a:noFill/>
        </p:spPr>
        <p:txBody>
          <a:bodyPr wrap="square" rtlCol="0">
            <a:spAutoFit/>
          </a:bodyPr>
          <a:lstStyle/>
          <a:p>
            <a:r>
              <a:rPr lang="en-US" dirty="0" smtClean="0"/>
              <a:t>Lassonde House</a:t>
            </a:r>
          </a:p>
          <a:p>
            <a:r>
              <a:rPr lang="en-US" sz="1000" dirty="0" smtClean="0"/>
              <a:t>105 Fort Douglas Blvd, #604</a:t>
            </a:r>
            <a:endParaRPr lang="en-US" sz="1000" dirty="0"/>
          </a:p>
        </p:txBody>
      </p:sp>
    </p:spTree>
    <p:extLst>
      <p:ext uri="{BB962C8B-B14F-4D97-AF65-F5344CB8AC3E}">
        <p14:creationId xmlns:p14="http://schemas.microsoft.com/office/powerpoint/2010/main" val="2795309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2865" y="609600"/>
            <a:ext cx="3942907" cy="381000"/>
          </a:xfrm>
        </p:spPr>
        <p:txBody>
          <a:bodyPr/>
          <a:lstStyle/>
          <a:p>
            <a:pPr algn="r"/>
            <a:r>
              <a:rPr lang="en-US" sz="1800" dirty="0" smtClean="0">
                <a:solidFill>
                  <a:schemeClr val="bg1"/>
                </a:solidFill>
              </a:rPr>
              <a:t>Lassonde House Rental and Rules</a:t>
            </a:r>
            <a:r>
              <a:rPr lang="en-US" dirty="0" smtClean="0"/>
              <a:t>	</a:t>
            </a:r>
            <a:br>
              <a:rPr lang="en-US" dirty="0" smtClean="0"/>
            </a:br>
            <a:endParaRPr lang="en-US" dirty="0"/>
          </a:p>
        </p:txBody>
      </p:sp>
      <p:sp>
        <p:nvSpPr>
          <p:cNvPr id="3" name="Content Placeholder 2"/>
          <p:cNvSpPr>
            <a:spLocks noGrp="1"/>
          </p:cNvSpPr>
          <p:nvPr>
            <p:ph idx="1"/>
          </p:nvPr>
        </p:nvSpPr>
        <p:spPr>
          <a:xfrm>
            <a:off x="304800" y="1219200"/>
            <a:ext cx="8229600" cy="5486400"/>
          </a:xfrm>
        </p:spPr>
        <p:txBody>
          <a:bodyPr/>
          <a:lstStyle/>
          <a:p>
            <a:r>
              <a:rPr lang="en-US" sz="1600" dirty="0" smtClean="0"/>
              <a:t>Rentals need to be set up through the Guesthouse</a:t>
            </a:r>
          </a:p>
          <a:p>
            <a:pPr lvl="1"/>
            <a:r>
              <a:rPr lang="en-US" sz="1200" dirty="0" smtClean="0"/>
              <a:t>Must be pre-approved by Troy, Kathy or Anne.</a:t>
            </a:r>
          </a:p>
          <a:p>
            <a:pPr lvl="1"/>
            <a:r>
              <a:rPr lang="en-US" sz="1100" dirty="0" smtClean="0"/>
              <a:t>Call Mark Barnard at 801-587-2981, tell him you are with the Lassonde group.</a:t>
            </a:r>
          </a:p>
          <a:p>
            <a:pPr lvl="1"/>
            <a:r>
              <a:rPr lang="en-US" sz="1100" dirty="0" smtClean="0"/>
              <a:t>All invoices are paid by me after the event.</a:t>
            </a:r>
          </a:p>
          <a:p>
            <a:pPr lvl="1"/>
            <a:r>
              <a:rPr lang="en-US" sz="1100" dirty="0" smtClean="0"/>
              <a:t>Guesthouse can arrange for chair set up, A/V needs and banquet tables</a:t>
            </a:r>
            <a:endParaRPr lang="en-US" sz="1800" dirty="0"/>
          </a:p>
          <a:p>
            <a:pPr marL="342900" lvl="1" indent="-342900">
              <a:buFont typeface="Arial" pitchFamily="34" charset="0"/>
              <a:buChar char="•"/>
            </a:pPr>
            <a:r>
              <a:rPr lang="en-US" sz="1600" dirty="0" smtClean="0"/>
              <a:t>House Guidelines</a:t>
            </a:r>
          </a:p>
          <a:p>
            <a:pPr lvl="1"/>
            <a:r>
              <a:rPr lang="en-US" sz="1150" dirty="0"/>
              <a:t>You must clean up after selves. If you bring something in, be sure to take it back with you. Do not leave garbage, decorations, or flyers in the building unless you plan to clean it out afterwards</a:t>
            </a:r>
            <a:r>
              <a:rPr lang="en-US" sz="1150" dirty="0" smtClean="0"/>
              <a:t>.</a:t>
            </a:r>
          </a:p>
          <a:p>
            <a:pPr lvl="1"/>
            <a:r>
              <a:rPr lang="en-US" sz="1150" dirty="0"/>
              <a:t>If you have a catered event, the caterer usually cleans up. This does not apply to food that is delivered. You must remove all trash and take it to the dumpster (behind guesthouse, Northwest side)</a:t>
            </a:r>
          </a:p>
          <a:p>
            <a:pPr lvl="1"/>
            <a:r>
              <a:rPr lang="en-US" sz="1150" dirty="0" smtClean="0"/>
              <a:t>No Alcohol at all</a:t>
            </a:r>
          </a:p>
          <a:p>
            <a:pPr lvl="1"/>
            <a:r>
              <a:rPr lang="en-US" sz="1150" dirty="0" smtClean="0"/>
              <a:t>Do not have any personal items or supplies delivered to these buildings, speak with Katie for special exceptions.</a:t>
            </a:r>
          </a:p>
          <a:p>
            <a:pPr lvl="1"/>
            <a:r>
              <a:rPr lang="en-US" sz="1150" dirty="0" smtClean="0"/>
              <a:t>Be respectful of both 602 and 604, they are historic buildings.</a:t>
            </a:r>
          </a:p>
          <a:p>
            <a:pPr lvl="1"/>
            <a:r>
              <a:rPr lang="en-US" sz="1150" dirty="0" smtClean="0"/>
              <a:t>Need printer </a:t>
            </a:r>
            <a:r>
              <a:rPr lang="en-US" sz="1150" dirty="0"/>
              <a:t>supplies in bldg. </a:t>
            </a:r>
            <a:r>
              <a:rPr lang="en-US" sz="1150" dirty="0" smtClean="0"/>
              <a:t>602?  (Call Katie)</a:t>
            </a:r>
          </a:p>
          <a:p>
            <a:pPr lvl="2"/>
            <a:r>
              <a:rPr lang="en-US" sz="1150" dirty="0"/>
              <a:t>All materials and supplies that are to be shared will be </a:t>
            </a:r>
            <a:r>
              <a:rPr lang="en-US" sz="1150" dirty="0" smtClean="0"/>
              <a:t>labeled </a:t>
            </a:r>
            <a:r>
              <a:rPr lang="en-US" sz="1150" dirty="0"/>
              <a:t>as such. </a:t>
            </a:r>
            <a:r>
              <a:rPr lang="en-US" sz="1150" u="sng" dirty="0"/>
              <a:t>Do NOT </a:t>
            </a:r>
            <a:r>
              <a:rPr lang="en-US" sz="1150" dirty="0"/>
              <a:t>use, borrow or move things that don’t belong to you.</a:t>
            </a:r>
          </a:p>
          <a:p>
            <a:pPr lvl="1"/>
            <a:r>
              <a:rPr lang="en-US" sz="1150" dirty="0" smtClean="0"/>
              <a:t>Need a key </a:t>
            </a:r>
            <a:r>
              <a:rPr lang="en-US" sz="1150" dirty="0"/>
              <a:t>made for bldg. </a:t>
            </a:r>
            <a:r>
              <a:rPr lang="en-US" sz="1150" dirty="0" smtClean="0"/>
              <a:t>602?  (Call Katie)</a:t>
            </a:r>
            <a:endParaRPr lang="en-US" sz="1150" dirty="0"/>
          </a:p>
          <a:p>
            <a:pPr lvl="2"/>
            <a:r>
              <a:rPr lang="en-US" sz="1150" dirty="0"/>
              <a:t>Must have </a:t>
            </a:r>
            <a:r>
              <a:rPr lang="en-US" sz="1150" dirty="0" smtClean="0"/>
              <a:t>Troy, Kathy or Anne’s approval</a:t>
            </a:r>
            <a:endParaRPr lang="en-US" sz="1150" dirty="0"/>
          </a:p>
          <a:p>
            <a:pPr lvl="1"/>
            <a:r>
              <a:rPr lang="en-US" sz="1150" dirty="0" smtClean="0"/>
              <a:t>Are there building </a:t>
            </a:r>
            <a:r>
              <a:rPr lang="en-US" sz="1150" dirty="0"/>
              <a:t>Maintenance issues </a:t>
            </a:r>
            <a:r>
              <a:rPr lang="en-US" sz="1150" dirty="0" smtClean="0"/>
              <a:t>in Bldg. 602? (Call Katie)</a:t>
            </a:r>
          </a:p>
          <a:p>
            <a:pPr lvl="2"/>
            <a:r>
              <a:rPr lang="en-US" sz="1150" dirty="0"/>
              <a:t>Heat/AC not working</a:t>
            </a:r>
          </a:p>
          <a:p>
            <a:pPr lvl="2"/>
            <a:r>
              <a:rPr lang="en-US" sz="1150" dirty="0"/>
              <a:t>Lights</a:t>
            </a:r>
          </a:p>
          <a:p>
            <a:pPr lvl="2"/>
            <a:r>
              <a:rPr lang="en-US" sz="1150" dirty="0"/>
              <a:t>Funky Smells</a:t>
            </a:r>
          </a:p>
          <a:p>
            <a:pPr lvl="2"/>
            <a:r>
              <a:rPr lang="en-US" sz="1150" dirty="0"/>
              <a:t>On rare occasions, ghosts</a:t>
            </a:r>
            <a:r>
              <a:rPr lang="en-US" sz="1150" dirty="0" smtClean="0"/>
              <a:t>. </a:t>
            </a:r>
            <a:endParaRPr lang="en-US" sz="1150" dirty="0"/>
          </a:p>
          <a:p>
            <a:pPr lvl="1"/>
            <a:r>
              <a:rPr lang="en-US" sz="1150" dirty="0" smtClean="0"/>
              <a:t>Have university </a:t>
            </a:r>
            <a:r>
              <a:rPr lang="en-US" sz="1150" dirty="0"/>
              <a:t>policy </a:t>
            </a:r>
            <a:r>
              <a:rPr lang="en-US" sz="1150" dirty="0" smtClean="0"/>
              <a:t>questions? (Call Katie)</a:t>
            </a:r>
          </a:p>
          <a:p>
            <a:pPr lvl="1"/>
            <a:r>
              <a:rPr lang="en-US" sz="1150" dirty="0" smtClean="0"/>
              <a:t>Need Forms? (Call Katie)</a:t>
            </a:r>
          </a:p>
          <a:p>
            <a:pPr marL="457200" lvl="1" indent="0">
              <a:buNone/>
            </a:pPr>
            <a:endParaRPr lang="en-US" sz="1200" dirty="0"/>
          </a:p>
          <a:p>
            <a:pPr lvl="1"/>
            <a:endParaRPr lang="en-US" sz="2000" dirty="0"/>
          </a:p>
        </p:txBody>
      </p:sp>
      <p:sp>
        <p:nvSpPr>
          <p:cNvPr id="4" name="Footer Placeholder 3"/>
          <p:cNvSpPr>
            <a:spLocks noGrp="1"/>
          </p:cNvSpPr>
          <p:nvPr>
            <p:ph type="ftr" sz="quarter" idx="11"/>
          </p:nvPr>
        </p:nvSpPr>
        <p:spPr/>
        <p:txBody>
          <a:bodyPr/>
          <a:lstStyle/>
          <a:p>
            <a:r>
              <a:rPr lang="en-US" smtClean="0"/>
              <a:t>www.lassonde.utah.edu</a:t>
            </a:r>
            <a:endParaRPr lang="en-US" dirty="0" smtClean="0"/>
          </a:p>
        </p:txBody>
      </p:sp>
    </p:spTree>
    <p:extLst>
      <p:ext uri="{BB962C8B-B14F-4D97-AF65-F5344CB8AC3E}">
        <p14:creationId xmlns:p14="http://schemas.microsoft.com/office/powerpoint/2010/main" val="3762829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0" y="609600"/>
            <a:ext cx="1905000" cy="381000"/>
          </a:xfrm>
        </p:spPr>
        <p:txBody>
          <a:bodyPr/>
          <a:lstStyle/>
          <a:p>
            <a:r>
              <a:rPr lang="en-US" sz="2000" dirty="0" smtClean="0">
                <a:solidFill>
                  <a:schemeClr val="bg1"/>
                </a:solidFill>
              </a:rPr>
              <a:t>Contact Info</a:t>
            </a:r>
            <a:endParaRPr lang="en-US" sz="2000" dirty="0">
              <a:solidFill>
                <a:schemeClr val="bg1"/>
              </a:solidFill>
            </a:endParaRPr>
          </a:p>
        </p:txBody>
      </p:sp>
      <p:sp>
        <p:nvSpPr>
          <p:cNvPr id="3" name="Content Placeholder 2"/>
          <p:cNvSpPr>
            <a:spLocks noGrp="1"/>
          </p:cNvSpPr>
          <p:nvPr>
            <p:ph idx="1"/>
          </p:nvPr>
        </p:nvSpPr>
        <p:spPr>
          <a:xfrm>
            <a:off x="2743200" y="1981200"/>
            <a:ext cx="3810000" cy="3505200"/>
          </a:xfrm>
        </p:spPr>
        <p:txBody>
          <a:bodyPr/>
          <a:lstStyle/>
          <a:p>
            <a:r>
              <a:rPr lang="en-US" dirty="0" smtClean="0"/>
              <a:t>Katie Evans</a:t>
            </a:r>
          </a:p>
          <a:p>
            <a:pPr lvl="1"/>
            <a:r>
              <a:rPr lang="en-US" sz="2000" dirty="0" smtClean="0"/>
              <a:t>801-585-1496 </a:t>
            </a:r>
          </a:p>
          <a:p>
            <a:pPr lvl="1"/>
            <a:r>
              <a:rPr lang="en-US" sz="2000" dirty="0" smtClean="0">
                <a:hlinkClick r:id="rId2"/>
              </a:rPr>
              <a:t>Katie.Evans@utah.edu</a:t>
            </a:r>
            <a:endParaRPr lang="en-US" sz="2000" dirty="0" smtClean="0"/>
          </a:p>
          <a:p>
            <a:pPr lvl="1"/>
            <a:r>
              <a:rPr lang="en-US" sz="2000" dirty="0" smtClean="0"/>
              <a:t>105 Fort Douglas Blvd #604. SLC UT 84113</a:t>
            </a:r>
          </a:p>
          <a:p>
            <a:pPr lvl="1"/>
            <a:r>
              <a:rPr lang="en-US" sz="2000" dirty="0" smtClean="0"/>
              <a:t>Hours</a:t>
            </a:r>
          </a:p>
          <a:p>
            <a:pPr lvl="2"/>
            <a:r>
              <a:rPr lang="en-US" sz="1600" dirty="0" smtClean="0"/>
              <a:t>M-F 8:00am – 5:00pm</a:t>
            </a:r>
          </a:p>
          <a:p>
            <a:pPr lvl="2"/>
            <a:r>
              <a:rPr lang="en-US" sz="1600" dirty="0" smtClean="0"/>
              <a:t>Please call prior to visiting to ensure that I am available</a:t>
            </a:r>
          </a:p>
          <a:p>
            <a:pPr marL="914400" lvl="2" indent="0">
              <a:buNone/>
            </a:pPr>
            <a:endParaRPr lang="en-US" sz="1600" dirty="0" smtClean="0"/>
          </a:p>
          <a:p>
            <a:pPr marL="457200" lvl="1" indent="0">
              <a:buNone/>
            </a:pPr>
            <a:endParaRPr lang="en-US" dirty="0" smtClean="0"/>
          </a:p>
        </p:txBody>
      </p:sp>
      <p:sp>
        <p:nvSpPr>
          <p:cNvPr id="4" name="Footer Placeholder 3"/>
          <p:cNvSpPr>
            <a:spLocks noGrp="1"/>
          </p:cNvSpPr>
          <p:nvPr>
            <p:ph type="ftr" sz="quarter" idx="11"/>
          </p:nvPr>
        </p:nvSpPr>
        <p:spPr/>
        <p:txBody>
          <a:bodyPr/>
          <a:lstStyle/>
          <a:p>
            <a:r>
              <a:rPr lang="en-US" smtClean="0"/>
              <a:t>www.lassonde.utah.edu</a:t>
            </a:r>
            <a:endParaRPr lang="en-US" dirty="0" smtClean="0"/>
          </a:p>
        </p:txBody>
      </p:sp>
    </p:spTree>
    <p:extLst>
      <p:ext uri="{BB962C8B-B14F-4D97-AF65-F5344CB8AC3E}">
        <p14:creationId xmlns:p14="http://schemas.microsoft.com/office/powerpoint/2010/main" val="2012810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www.lassonde.utah.edu</a:t>
            </a:r>
            <a:endParaRPr lang="en-US" dirty="0" smtClean="0"/>
          </a:p>
        </p:txBody>
      </p:sp>
      <p:graphicFrame>
        <p:nvGraphicFramePr>
          <p:cNvPr id="5" name="Diagram 4"/>
          <p:cNvGraphicFramePr/>
          <p:nvPr>
            <p:extLst>
              <p:ext uri="{D42A27DB-BD31-4B8C-83A1-F6EECF244321}">
                <p14:modId xmlns:p14="http://schemas.microsoft.com/office/powerpoint/2010/main" val="2276679292"/>
              </p:ext>
            </p:extLst>
          </p:nvPr>
        </p:nvGraphicFramePr>
        <p:xfrm>
          <a:off x="381000" y="1066800"/>
          <a:ext cx="4800600" cy="5319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800600" y="4343400"/>
            <a:ext cx="3886200" cy="1754326"/>
          </a:xfrm>
          <a:prstGeom prst="rect">
            <a:avLst/>
          </a:prstGeom>
          <a:noFill/>
        </p:spPr>
        <p:txBody>
          <a:bodyPr wrap="square" rtlCol="0">
            <a:spAutoFit/>
          </a:bodyPr>
          <a:lstStyle/>
          <a:p>
            <a:r>
              <a:rPr lang="en-US" dirty="0"/>
              <a:t>Just remember the motto –</a:t>
            </a:r>
          </a:p>
          <a:p>
            <a:r>
              <a:rPr lang="en-US" dirty="0"/>
              <a:t>“3 days / $50”</a:t>
            </a:r>
          </a:p>
          <a:p>
            <a:r>
              <a:rPr lang="en-US" dirty="0"/>
              <a:t>If you plan on spending more than $50 call and talk to me 3 days in advance.</a:t>
            </a:r>
          </a:p>
          <a:p>
            <a:endParaRPr lang="en-US" dirty="0"/>
          </a:p>
        </p:txBody>
      </p:sp>
      <p:sp>
        <p:nvSpPr>
          <p:cNvPr id="7" name="TextBox 6"/>
          <p:cNvSpPr txBox="1"/>
          <p:nvPr/>
        </p:nvSpPr>
        <p:spPr>
          <a:xfrm>
            <a:off x="4800600" y="1219200"/>
            <a:ext cx="3886200" cy="2954655"/>
          </a:xfrm>
          <a:prstGeom prst="rect">
            <a:avLst/>
          </a:prstGeom>
          <a:noFill/>
        </p:spPr>
        <p:txBody>
          <a:bodyPr wrap="square" rtlCol="0">
            <a:spAutoFit/>
          </a:bodyPr>
          <a:lstStyle/>
          <a:p>
            <a:pPr marL="342900" lvl="0" indent="-342900">
              <a:buFont typeface="+mj-lt"/>
              <a:buAutoNum type="arabicPeriod"/>
            </a:pPr>
            <a:r>
              <a:rPr lang="en-US" sz="1400" b="1" u="sng" dirty="0"/>
              <a:t>Do Not</a:t>
            </a:r>
            <a:r>
              <a:rPr lang="en-US" sz="1400" dirty="0"/>
              <a:t> have the vendor call me for payment without first </a:t>
            </a:r>
          </a:p>
          <a:p>
            <a:pPr marL="857250" lvl="1" indent="-400050">
              <a:buFont typeface="+mj-lt"/>
              <a:buAutoNum type="romanUcPeriod"/>
            </a:pPr>
            <a:r>
              <a:rPr lang="en-US" sz="1400" dirty="0"/>
              <a:t>Talking to me</a:t>
            </a:r>
          </a:p>
          <a:p>
            <a:pPr marL="857250" lvl="1" indent="-400050">
              <a:buFont typeface="+mj-lt"/>
              <a:buAutoNum type="romanUcPeriod"/>
            </a:pPr>
            <a:r>
              <a:rPr lang="en-US" sz="1400" dirty="0"/>
              <a:t>Providing an invoice</a:t>
            </a:r>
          </a:p>
          <a:p>
            <a:pPr marL="342900" lvl="0" indent="-342900">
              <a:buFont typeface="+mj-lt"/>
              <a:buAutoNum type="arabicPeriod"/>
            </a:pPr>
            <a:r>
              <a:rPr lang="en-US" sz="1400" b="1" u="sng" dirty="0"/>
              <a:t>Always</a:t>
            </a:r>
            <a:r>
              <a:rPr lang="en-US" sz="1400" dirty="0"/>
              <a:t> allow 3 days for processing</a:t>
            </a:r>
          </a:p>
          <a:p>
            <a:pPr marL="857250" lvl="1" indent="-400050">
              <a:buFont typeface="+mj-lt"/>
              <a:buAutoNum type="romanUcPeriod"/>
            </a:pPr>
            <a:r>
              <a:rPr lang="en-US" sz="1400" dirty="0"/>
              <a:t>Plan ahead! </a:t>
            </a:r>
          </a:p>
          <a:p>
            <a:pPr marL="342900" lvl="0" indent="-342900">
              <a:buFont typeface="+mj-lt"/>
              <a:buAutoNum type="arabicPeriod"/>
            </a:pPr>
            <a:r>
              <a:rPr lang="en-US" sz="1400" b="1" u="sng" dirty="0"/>
              <a:t>Awards </a:t>
            </a:r>
            <a:endParaRPr lang="en-US" sz="1400" dirty="0"/>
          </a:p>
          <a:p>
            <a:pPr marL="857250" lvl="1" indent="-400050">
              <a:buFont typeface="+mj-lt"/>
              <a:buAutoNum type="romanUcPeriod"/>
            </a:pPr>
            <a:r>
              <a:rPr lang="en-US" sz="1400" dirty="0"/>
              <a:t>I must have the awardees W9 on file</a:t>
            </a:r>
          </a:p>
          <a:p>
            <a:pPr marL="342900" lvl="0" indent="-342900">
              <a:buFont typeface="+mj-lt"/>
              <a:buAutoNum type="arabicPeriod"/>
            </a:pPr>
            <a:r>
              <a:rPr lang="en-US" sz="1400" b="1" u="sng" dirty="0"/>
              <a:t>NO </a:t>
            </a:r>
            <a:r>
              <a:rPr lang="en-US" sz="1400" b="1" u="sng" dirty="0" smtClean="0"/>
              <a:t>GIFTS </a:t>
            </a:r>
          </a:p>
          <a:p>
            <a:pPr marL="857250" lvl="1" indent="-400050">
              <a:buFont typeface="+mj-lt"/>
              <a:buAutoNum type="romanUcPeriod"/>
            </a:pPr>
            <a:r>
              <a:rPr lang="en-US" sz="1400" dirty="0" smtClean="0"/>
              <a:t>The </a:t>
            </a:r>
            <a:r>
              <a:rPr lang="en-US" sz="1400" dirty="0"/>
              <a:t>University rules are very strict, talk to </a:t>
            </a:r>
            <a:r>
              <a:rPr lang="en-US" sz="1400" dirty="0" smtClean="0"/>
              <a:t>me </a:t>
            </a:r>
            <a:r>
              <a:rPr lang="en-US" sz="1400" dirty="0"/>
              <a:t>before you purchase gifts</a:t>
            </a:r>
          </a:p>
          <a:p>
            <a:endParaRPr lang="en-US" dirty="0"/>
          </a:p>
        </p:txBody>
      </p:sp>
    </p:spTree>
    <p:extLst>
      <p:ext uri="{BB962C8B-B14F-4D97-AF65-F5344CB8AC3E}">
        <p14:creationId xmlns:p14="http://schemas.microsoft.com/office/powerpoint/2010/main" val="558979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www.lassonde.utah.edu</a:t>
            </a:r>
            <a:endParaRPr lang="en-US" dirty="0" smtClean="0"/>
          </a:p>
        </p:txBody>
      </p:sp>
      <p:graphicFrame>
        <p:nvGraphicFramePr>
          <p:cNvPr id="5" name="Diagram 4"/>
          <p:cNvGraphicFramePr/>
          <p:nvPr>
            <p:extLst>
              <p:ext uri="{D42A27DB-BD31-4B8C-83A1-F6EECF244321}">
                <p14:modId xmlns:p14="http://schemas.microsoft.com/office/powerpoint/2010/main" val="3630714420"/>
              </p:ext>
            </p:extLst>
          </p:nvPr>
        </p:nvGraphicFramePr>
        <p:xfrm>
          <a:off x="228600" y="1143000"/>
          <a:ext cx="4953000" cy="5314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410200" y="1295400"/>
            <a:ext cx="3429000" cy="5324535"/>
          </a:xfrm>
          <a:prstGeom prst="rect">
            <a:avLst/>
          </a:prstGeom>
          <a:noFill/>
        </p:spPr>
        <p:txBody>
          <a:bodyPr wrap="square" rtlCol="0">
            <a:spAutoFit/>
          </a:bodyPr>
          <a:lstStyle/>
          <a:p>
            <a:pPr marL="342900" lvl="0" indent="-342900">
              <a:buFont typeface="+mj-lt"/>
              <a:buAutoNum type="arabicPeriod"/>
            </a:pPr>
            <a:r>
              <a:rPr lang="en-US" sz="1400" b="1" u="sng" dirty="0" smtClean="0"/>
              <a:t>We </a:t>
            </a:r>
            <a:r>
              <a:rPr lang="en-US" sz="1400" b="1" u="sng" dirty="0"/>
              <a:t>cannot reimburse the following items</a:t>
            </a:r>
            <a:endParaRPr lang="en-US" sz="1400" dirty="0"/>
          </a:p>
          <a:p>
            <a:pPr marL="857250" lvl="1" indent="-400050">
              <a:buFont typeface="+mj-lt"/>
              <a:buAutoNum type="romanUcPeriod"/>
            </a:pPr>
            <a:r>
              <a:rPr lang="en-US" sz="1400" dirty="0"/>
              <a:t>Anything without the original receipt</a:t>
            </a:r>
          </a:p>
          <a:p>
            <a:pPr marL="857250" lvl="1" indent="-400050">
              <a:buFont typeface="+mj-lt"/>
              <a:buAutoNum type="romanUcPeriod"/>
            </a:pPr>
            <a:r>
              <a:rPr lang="en-US" sz="1400" dirty="0"/>
              <a:t>Personal meals, supplies etc.</a:t>
            </a:r>
          </a:p>
          <a:p>
            <a:pPr marL="857250" lvl="1" indent="-400050">
              <a:buFont typeface="+mj-lt"/>
              <a:buAutoNum type="romanUcPeriod"/>
            </a:pPr>
            <a:r>
              <a:rPr lang="en-US" sz="1400" dirty="0"/>
              <a:t>Alcohol</a:t>
            </a:r>
          </a:p>
          <a:p>
            <a:pPr marL="857250" lvl="1" indent="-400050">
              <a:buFont typeface="+mj-lt"/>
              <a:buAutoNum type="romanUcPeriod"/>
            </a:pPr>
            <a:r>
              <a:rPr lang="en-US" sz="1400" dirty="0"/>
              <a:t>Online memberships (Amazon Prime)</a:t>
            </a:r>
          </a:p>
          <a:p>
            <a:pPr marL="857250" lvl="1" indent="-400050">
              <a:buFont typeface="+mj-lt"/>
              <a:buAutoNum type="romanUcPeriod"/>
            </a:pPr>
            <a:r>
              <a:rPr lang="en-US" sz="1400" dirty="0"/>
              <a:t>Car payments</a:t>
            </a:r>
          </a:p>
          <a:p>
            <a:pPr marL="857250" lvl="1" indent="-400050">
              <a:buFont typeface="+mj-lt"/>
              <a:buAutoNum type="romanUcPeriod"/>
            </a:pPr>
            <a:r>
              <a:rPr lang="en-US" sz="1400" dirty="0"/>
              <a:t>Outside contractors (For example: You hired a janitor to clean up after an event. We cannot pay him directly, you will need to pay him and we can reimburse you.</a:t>
            </a:r>
          </a:p>
          <a:p>
            <a:pPr marL="342900" lvl="0" indent="-342900">
              <a:buFont typeface="+mj-lt"/>
              <a:buAutoNum type="arabicPeriod"/>
            </a:pPr>
            <a:r>
              <a:rPr lang="en-US" sz="1400" b="1" u="sng" dirty="0"/>
              <a:t>To reimburse mileage you will need</a:t>
            </a:r>
            <a:endParaRPr lang="en-US" sz="1400" dirty="0"/>
          </a:p>
          <a:p>
            <a:pPr marL="857250" lvl="1" indent="-400050">
              <a:buFont typeface="+mj-lt"/>
              <a:buAutoNum type="romanUcPeriod"/>
            </a:pPr>
            <a:r>
              <a:rPr lang="en-US" sz="1400" dirty="0"/>
              <a:t>To complete the driver’s training (Contact Katie for more information)</a:t>
            </a:r>
          </a:p>
          <a:p>
            <a:pPr marL="857250" lvl="1" indent="-400050">
              <a:buFont typeface="+mj-lt"/>
              <a:buAutoNum type="romanUcPeriod"/>
            </a:pPr>
            <a:r>
              <a:rPr lang="en-US" sz="1400" dirty="0"/>
              <a:t>A google map of miles driven</a:t>
            </a:r>
          </a:p>
          <a:p>
            <a:pPr marL="857250" lvl="1" indent="-400050">
              <a:buFont typeface="+mj-lt"/>
              <a:buAutoNum type="romanUcPeriod"/>
            </a:pPr>
            <a:r>
              <a:rPr lang="en-US" sz="1400" dirty="0"/>
              <a:t>Follow the reimbursement request steps</a:t>
            </a:r>
          </a:p>
          <a:p>
            <a:endParaRPr lang="en-US" dirty="0"/>
          </a:p>
        </p:txBody>
      </p:sp>
    </p:spTree>
    <p:extLst>
      <p:ext uri="{BB962C8B-B14F-4D97-AF65-F5344CB8AC3E}">
        <p14:creationId xmlns:p14="http://schemas.microsoft.com/office/powerpoint/2010/main" val="2204261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www.lassonde.utah.edu</a:t>
            </a:r>
            <a:endParaRPr lang="en-US" dirty="0" smtClean="0"/>
          </a:p>
        </p:txBody>
      </p:sp>
      <p:graphicFrame>
        <p:nvGraphicFramePr>
          <p:cNvPr id="5" name="Diagram 4"/>
          <p:cNvGraphicFramePr/>
          <p:nvPr>
            <p:extLst>
              <p:ext uri="{D42A27DB-BD31-4B8C-83A1-F6EECF244321}">
                <p14:modId xmlns:p14="http://schemas.microsoft.com/office/powerpoint/2010/main" val="3172700872"/>
              </p:ext>
            </p:extLst>
          </p:nvPr>
        </p:nvGraphicFramePr>
        <p:xfrm>
          <a:off x="228600" y="1143000"/>
          <a:ext cx="5105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724400" y="1219200"/>
            <a:ext cx="4038600" cy="5278368"/>
          </a:xfrm>
          <a:prstGeom prst="rect">
            <a:avLst/>
          </a:prstGeom>
          <a:noFill/>
        </p:spPr>
        <p:txBody>
          <a:bodyPr wrap="square" rtlCol="0">
            <a:spAutoFit/>
          </a:bodyPr>
          <a:lstStyle/>
          <a:p>
            <a:pPr marL="685800" lvl="1" indent="-228600">
              <a:buFont typeface="+mj-lt"/>
              <a:buAutoNum type="arabicPeriod"/>
            </a:pPr>
            <a:r>
              <a:rPr lang="en-US" sz="1100" dirty="0"/>
              <a:t>You must clean up after selves. If you bring something in, be sure to take it back with you. Do not leave garbage, decorations, or flyers in the building unless you plan to clean it out afterwards.</a:t>
            </a:r>
          </a:p>
          <a:p>
            <a:pPr marL="685800" lvl="1" indent="-228600">
              <a:buFont typeface="+mj-lt"/>
              <a:buAutoNum type="arabicPeriod"/>
            </a:pPr>
            <a:r>
              <a:rPr lang="en-US" sz="1100" dirty="0"/>
              <a:t>If you have a catered event, the caterer usually cleans up. This does not apply to food that is delivered. You must remove all trash and take it to the dumpster (behind guesthouse, Northwest side)</a:t>
            </a:r>
          </a:p>
          <a:p>
            <a:pPr marL="685800" lvl="1" indent="-228600">
              <a:buFont typeface="+mj-lt"/>
              <a:buAutoNum type="arabicPeriod"/>
            </a:pPr>
            <a:r>
              <a:rPr lang="en-US" sz="1100" dirty="0"/>
              <a:t>No Alcohol at all</a:t>
            </a:r>
          </a:p>
          <a:p>
            <a:pPr marL="685800" lvl="1" indent="-228600">
              <a:buFont typeface="+mj-lt"/>
              <a:buAutoNum type="arabicPeriod"/>
            </a:pPr>
            <a:r>
              <a:rPr lang="en-US" sz="1100" dirty="0"/>
              <a:t>Do not have any personal items or supplies delivered to these buildings; speak with Katie for special exceptions.</a:t>
            </a:r>
          </a:p>
          <a:p>
            <a:pPr marL="685800" lvl="1" indent="-228600">
              <a:buFont typeface="+mj-lt"/>
              <a:buAutoNum type="arabicPeriod"/>
            </a:pPr>
            <a:r>
              <a:rPr lang="en-US" sz="1100" dirty="0"/>
              <a:t>Be respectful of both 602 and 604, they are historic buildings.</a:t>
            </a:r>
          </a:p>
          <a:p>
            <a:pPr marL="685800" lvl="1" indent="-228600">
              <a:buFont typeface="+mj-lt"/>
              <a:buAutoNum type="arabicPeriod"/>
            </a:pPr>
            <a:r>
              <a:rPr lang="en-US" sz="1100" dirty="0"/>
              <a:t>Need printer supplies in bldg. 602?  (Call Katie)</a:t>
            </a:r>
          </a:p>
          <a:p>
            <a:pPr marL="1200150" lvl="2" indent="-285750">
              <a:buFont typeface="+mj-lt"/>
              <a:buAutoNum type="romanUcPeriod"/>
            </a:pPr>
            <a:r>
              <a:rPr lang="en-US" sz="1100" dirty="0"/>
              <a:t>All materials and supplies that are to be shared will be labeled as such. </a:t>
            </a:r>
            <a:r>
              <a:rPr lang="en-US" sz="1100" u="sng" dirty="0"/>
              <a:t>Do NOT </a:t>
            </a:r>
            <a:r>
              <a:rPr lang="en-US" sz="1100" dirty="0"/>
              <a:t>use, borrow or move things that don’t belong to you.</a:t>
            </a:r>
          </a:p>
          <a:p>
            <a:pPr marL="685800" lvl="1" indent="-228600">
              <a:buFont typeface="+mj-lt"/>
              <a:buAutoNum type="arabicPeriod"/>
            </a:pPr>
            <a:r>
              <a:rPr lang="en-US" sz="1100" dirty="0"/>
              <a:t>Need a key made for bldg. 602?  (Call Katie)</a:t>
            </a:r>
          </a:p>
          <a:p>
            <a:pPr marL="1143000" lvl="2" indent="-228600">
              <a:buFont typeface="+mj-lt"/>
              <a:buAutoNum type="arabicPeriod"/>
            </a:pPr>
            <a:r>
              <a:rPr lang="en-US" sz="1100" dirty="0"/>
              <a:t>Must have Troy, Kathy or Anne’s approval</a:t>
            </a:r>
          </a:p>
          <a:p>
            <a:pPr marL="685800" lvl="1" indent="-228600">
              <a:buFont typeface="+mj-lt"/>
              <a:buAutoNum type="arabicPeriod"/>
            </a:pPr>
            <a:r>
              <a:rPr lang="en-US" sz="1100" dirty="0"/>
              <a:t>Are there building Maintenance issues in Bldg. 602? (Call Katie)</a:t>
            </a:r>
          </a:p>
          <a:p>
            <a:pPr marL="1200150" lvl="2" indent="-285750">
              <a:buFont typeface="+mj-lt"/>
              <a:buAutoNum type="romanUcPeriod"/>
            </a:pPr>
            <a:r>
              <a:rPr lang="en-US" sz="1100" dirty="0"/>
              <a:t>Heat/AC not working</a:t>
            </a:r>
          </a:p>
          <a:p>
            <a:pPr marL="1200150" lvl="2" indent="-285750">
              <a:buFont typeface="+mj-lt"/>
              <a:buAutoNum type="romanUcPeriod"/>
            </a:pPr>
            <a:r>
              <a:rPr lang="en-US" sz="1100" dirty="0"/>
              <a:t>Lights</a:t>
            </a:r>
          </a:p>
          <a:p>
            <a:pPr marL="1200150" lvl="2" indent="-285750">
              <a:buFont typeface="+mj-lt"/>
              <a:buAutoNum type="romanUcPeriod"/>
            </a:pPr>
            <a:r>
              <a:rPr lang="en-US" sz="1100" dirty="0"/>
              <a:t>Funky Smells</a:t>
            </a:r>
          </a:p>
          <a:p>
            <a:pPr marL="1200150" lvl="2" indent="-285750">
              <a:buFont typeface="+mj-lt"/>
              <a:buAutoNum type="romanUcPeriod"/>
            </a:pPr>
            <a:r>
              <a:rPr lang="en-US" sz="1100" dirty="0"/>
              <a:t>On rare occasions, ghosts. </a:t>
            </a:r>
          </a:p>
          <a:p>
            <a:pPr marL="685800" lvl="1" indent="-228600">
              <a:buFont typeface="+mj-lt"/>
              <a:buAutoNum type="arabicPeriod"/>
            </a:pPr>
            <a:r>
              <a:rPr lang="en-US" sz="1100" dirty="0"/>
              <a:t>Have university policy questions? (Call Katie)</a:t>
            </a:r>
          </a:p>
          <a:p>
            <a:pPr marL="685800" lvl="1" indent="-228600">
              <a:buFont typeface="+mj-lt"/>
              <a:buAutoNum type="arabicPeriod"/>
            </a:pPr>
            <a:r>
              <a:rPr lang="en-US" sz="1100" dirty="0"/>
              <a:t>Need Forms? (Call Katie)</a:t>
            </a:r>
          </a:p>
          <a:p>
            <a:endParaRPr lang="en-US" dirty="0"/>
          </a:p>
        </p:txBody>
      </p:sp>
    </p:spTree>
    <p:extLst>
      <p:ext uri="{BB962C8B-B14F-4D97-AF65-F5344CB8AC3E}">
        <p14:creationId xmlns:p14="http://schemas.microsoft.com/office/powerpoint/2010/main" val="3648829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www.lassonde.utah.edu</a:t>
            </a:r>
            <a:endParaRPr lang="en-US" dirty="0" smtClean="0"/>
          </a:p>
        </p:txBody>
      </p:sp>
      <p:graphicFrame>
        <p:nvGraphicFramePr>
          <p:cNvPr id="9" name="Diagram 8"/>
          <p:cNvGraphicFramePr/>
          <p:nvPr>
            <p:extLst>
              <p:ext uri="{D42A27DB-BD31-4B8C-83A1-F6EECF244321}">
                <p14:modId xmlns:p14="http://schemas.microsoft.com/office/powerpoint/2010/main" val="2401814629"/>
              </p:ext>
            </p:extLst>
          </p:nvPr>
        </p:nvGraphicFramePr>
        <p:xfrm>
          <a:off x="1828800" y="1828800"/>
          <a:ext cx="54864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6328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533400"/>
            <a:ext cx="2193851" cy="457200"/>
          </a:xfrm>
        </p:spPr>
        <p:txBody>
          <a:bodyPr/>
          <a:lstStyle/>
          <a:p>
            <a:pPr algn="r"/>
            <a:r>
              <a:rPr lang="en-US" sz="1800" dirty="0" smtClean="0">
                <a:solidFill>
                  <a:schemeClr val="bg1"/>
                </a:solidFill>
              </a:rPr>
              <a:t>Scholarships</a:t>
            </a:r>
            <a:endParaRPr lang="en-US" sz="1800" dirty="0">
              <a:solidFill>
                <a:schemeClr val="bg1"/>
              </a:solidFill>
            </a:endParaRPr>
          </a:p>
        </p:txBody>
      </p:sp>
      <p:sp>
        <p:nvSpPr>
          <p:cNvPr id="3" name="Content Placeholder 2"/>
          <p:cNvSpPr>
            <a:spLocks noGrp="1"/>
          </p:cNvSpPr>
          <p:nvPr>
            <p:ph idx="1"/>
          </p:nvPr>
        </p:nvSpPr>
        <p:spPr>
          <a:xfrm>
            <a:off x="380103" y="1295400"/>
            <a:ext cx="3962400" cy="946919"/>
          </a:xfrm>
        </p:spPr>
        <p:txBody>
          <a:bodyPr/>
          <a:lstStyle/>
          <a:p>
            <a:r>
              <a:rPr lang="en-US" sz="1800" dirty="0" smtClean="0"/>
              <a:t>Scholarships are awarded through the business school by Troy, Kathy or Anne.</a:t>
            </a:r>
          </a:p>
          <a:p>
            <a:pPr marL="0" indent="0">
              <a:buNone/>
            </a:pPr>
            <a:endParaRPr lang="en-US" sz="1400" dirty="0" smtClean="0"/>
          </a:p>
          <a:p>
            <a:pPr marL="457200" lvl="1" indent="0">
              <a:buNone/>
            </a:pPr>
            <a:endParaRPr lang="en-US" sz="1200" dirty="0"/>
          </a:p>
          <a:p>
            <a:pPr marL="457200" lvl="1" indent="0">
              <a:buNone/>
            </a:pPr>
            <a:endParaRPr lang="en-US" sz="1200" dirty="0" smtClean="0"/>
          </a:p>
        </p:txBody>
      </p:sp>
      <p:sp>
        <p:nvSpPr>
          <p:cNvPr id="4" name="Footer Placeholder 3"/>
          <p:cNvSpPr>
            <a:spLocks noGrp="1"/>
          </p:cNvSpPr>
          <p:nvPr>
            <p:ph type="ftr" sz="quarter" idx="11"/>
          </p:nvPr>
        </p:nvSpPr>
        <p:spPr/>
        <p:txBody>
          <a:bodyPr/>
          <a:lstStyle/>
          <a:p>
            <a:r>
              <a:rPr lang="en-US" smtClean="0"/>
              <a:t>www.lassonde.utah.edu</a:t>
            </a:r>
            <a:endParaRPr lang="en-US" dirty="0" smtClean="0"/>
          </a:p>
        </p:txBody>
      </p:sp>
      <p:sp>
        <p:nvSpPr>
          <p:cNvPr id="5" name="TextBox 4"/>
          <p:cNvSpPr txBox="1"/>
          <p:nvPr/>
        </p:nvSpPr>
        <p:spPr>
          <a:xfrm>
            <a:off x="389068" y="2286000"/>
            <a:ext cx="3886200" cy="3046988"/>
          </a:xfrm>
          <a:prstGeom prst="rect">
            <a:avLst/>
          </a:prstGeom>
          <a:noFill/>
        </p:spPr>
        <p:txBody>
          <a:bodyPr wrap="square" rtlCol="0">
            <a:spAutoFit/>
          </a:bodyPr>
          <a:lstStyle/>
          <a:p>
            <a:pPr marL="285750" indent="-285750">
              <a:buFont typeface="Arial" pitchFamily="34" charset="0"/>
              <a:buChar char="•"/>
            </a:pPr>
            <a:r>
              <a:rPr lang="en-US" sz="1600" smtClean="0"/>
              <a:t>As </a:t>
            </a:r>
            <a:r>
              <a:rPr lang="en-US" sz="1600" dirty="0" smtClean="0"/>
              <a:t>of Fall 2014 all scholarship award monies will be </a:t>
            </a:r>
            <a:r>
              <a:rPr lang="en-US" sz="1600" i="1" dirty="0" smtClean="0"/>
              <a:t>first </a:t>
            </a:r>
            <a:r>
              <a:rPr lang="en-US" sz="1600" dirty="0" smtClean="0"/>
              <a:t>applied to any outstanding tuition debt and any remaining money will be paid to the student</a:t>
            </a:r>
            <a:r>
              <a:rPr lang="en-US" sz="1600" dirty="0"/>
              <a:t> </a:t>
            </a:r>
            <a:r>
              <a:rPr lang="en-US" sz="1600" dirty="0" smtClean="0"/>
              <a:t>up to ‘Cost of Attendance’</a:t>
            </a:r>
          </a:p>
          <a:p>
            <a:endParaRPr lang="en-US" sz="1600" dirty="0" smtClean="0"/>
          </a:p>
          <a:p>
            <a:pPr marL="285750" indent="-285750">
              <a:buFont typeface="Arial" pitchFamily="34" charset="0"/>
              <a:buChar char="•"/>
            </a:pPr>
            <a:r>
              <a:rPr lang="en-US" sz="1600" dirty="0"/>
              <a:t>The scholarship office will determine your federal aid status</a:t>
            </a:r>
            <a:r>
              <a:rPr lang="en-US" sz="1600" dirty="0" smtClean="0"/>
              <a:t>.</a:t>
            </a:r>
          </a:p>
          <a:p>
            <a:endParaRPr lang="en-US" sz="1600" dirty="0"/>
          </a:p>
          <a:p>
            <a:pPr marL="285750" indent="-285750">
              <a:buFont typeface="Arial" pitchFamily="34" charset="0"/>
              <a:buChar char="•"/>
            </a:pPr>
            <a:r>
              <a:rPr lang="en-US" sz="1600" dirty="0"/>
              <a:t>Scholarship question contact is Tina Redmond </a:t>
            </a:r>
            <a:r>
              <a:rPr lang="en-US" sz="1600" dirty="0">
                <a:hlinkClick r:id="rId2"/>
              </a:rPr>
              <a:t>credmond@sa.utah.edu</a:t>
            </a:r>
            <a:r>
              <a:rPr lang="en-US" sz="1600" dirty="0"/>
              <a:t> </a:t>
            </a:r>
          </a:p>
          <a:p>
            <a:pPr marL="285750" indent="-285750">
              <a:buFont typeface="Arial" pitchFamily="34" charset="0"/>
              <a:buChar char="•"/>
            </a:pPr>
            <a:endParaRPr lang="en-US" sz="1600" dirty="0" smtClean="0"/>
          </a:p>
        </p:txBody>
      </p:sp>
      <p:graphicFrame>
        <p:nvGraphicFramePr>
          <p:cNvPr id="7" name="Table 6"/>
          <p:cNvGraphicFramePr>
            <a:graphicFrameLocks noGrp="1"/>
          </p:cNvGraphicFramePr>
          <p:nvPr>
            <p:extLst>
              <p:ext uri="{D42A27DB-BD31-4B8C-83A1-F6EECF244321}">
                <p14:modId xmlns:p14="http://schemas.microsoft.com/office/powerpoint/2010/main" val="2904986892"/>
              </p:ext>
            </p:extLst>
          </p:nvPr>
        </p:nvGraphicFramePr>
        <p:xfrm>
          <a:off x="4648200" y="2819401"/>
          <a:ext cx="4038600" cy="2514600"/>
        </p:xfrm>
        <a:graphic>
          <a:graphicData uri="http://schemas.openxmlformats.org/drawingml/2006/table">
            <a:tbl>
              <a:tblPr/>
              <a:tblGrid>
                <a:gridCol w="1009650"/>
                <a:gridCol w="1009650"/>
                <a:gridCol w="1009650"/>
                <a:gridCol w="1009650"/>
              </a:tblGrid>
              <a:tr h="282408">
                <a:tc>
                  <a:txBody>
                    <a:bodyPr/>
                    <a:lstStyle/>
                    <a:p>
                      <a:pPr algn="ctr" fontAlgn="ctr"/>
                      <a:r>
                        <a:rPr lang="en-US" sz="700" dirty="0">
                          <a:solidFill>
                            <a:srgbClr val="FFFFFF"/>
                          </a:solidFill>
                          <a:effectLst/>
                        </a:rPr>
                        <a:t>Academic Year 2014-15</a:t>
                      </a:r>
                    </a:p>
                  </a:txBody>
                  <a:tcPr marL="35556" marR="35556" marT="17778" marB="17778" anchor="ctr">
                    <a:lnL>
                      <a:noFill/>
                    </a:lnL>
                    <a:lnR>
                      <a:noFill/>
                    </a:lnR>
                    <a:lnT>
                      <a:noFill/>
                    </a:lnT>
                    <a:lnB>
                      <a:noFill/>
                    </a:lnB>
                    <a:solidFill>
                      <a:srgbClr val="BF7C40"/>
                    </a:solidFill>
                  </a:tcPr>
                </a:tc>
                <a:tc>
                  <a:txBody>
                    <a:bodyPr/>
                    <a:lstStyle/>
                    <a:p>
                      <a:pPr algn="ctr" fontAlgn="ctr"/>
                      <a:r>
                        <a:rPr lang="en-US" sz="700">
                          <a:solidFill>
                            <a:srgbClr val="FFFFFF"/>
                          </a:solidFill>
                          <a:effectLst/>
                        </a:rPr>
                        <a:t>Living On Campus</a:t>
                      </a:r>
                    </a:p>
                  </a:txBody>
                  <a:tcPr marL="35556" marR="35556" marT="17778" marB="17778" anchor="ctr">
                    <a:lnL>
                      <a:noFill/>
                    </a:lnL>
                    <a:lnR>
                      <a:noFill/>
                    </a:lnR>
                    <a:lnT>
                      <a:noFill/>
                    </a:lnT>
                    <a:lnB>
                      <a:noFill/>
                    </a:lnB>
                    <a:solidFill>
                      <a:srgbClr val="BF7C40"/>
                    </a:solidFill>
                  </a:tcPr>
                </a:tc>
                <a:tc>
                  <a:txBody>
                    <a:bodyPr/>
                    <a:lstStyle/>
                    <a:p>
                      <a:pPr algn="ctr" fontAlgn="ctr"/>
                      <a:r>
                        <a:rPr lang="en-US" sz="700">
                          <a:solidFill>
                            <a:srgbClr val="FFFFFF"/>
                          </a:solidFill>
                          <a:effectLst/>
                        </a:rPr>
                        <a:t>Living Off Campus</a:t>
                      </a:r>
                    </a:p>
                  </a:txBody>
                  <a:tcPr marL="35556" marR="35556" marT="17778" marB="17778" anchor="ctr">
                    <a:lnL>
                      <a:noFill/>
                    </a:lnL>
                    <a:lnR>
                      <a:noFill/>
                    </a:lnR>
                    <a:lnT>
                      <a:noFill/>
                    </a:lnT>
                    <a:lnB>
                      <a:noFill/>
                    </a:lnB>
                    <a:solidFill>
                      <a:srgbClr val="BF7C40"/>
                    </a:solidFill>
                  </a:tcPr>
                </a:tc>
                <a:tc>
                  <a:txBody>
                    <a:bodyPr/>
                    <a:lstStyle/>
                    <a:p>
                      <a:pPr algn="ctr" fontAlgn="ctr"/>
                      <a:r>
                        <a:rPr lang="en-US" sz="700">
                          <a:solidFill>
                            <a:srgbClr val="FFFFFF"/>
                          </a:solidFill>
                          <a:effectLst/>
                        </a:rPr>
                        <a:t>Living With Parent(s)</a:t>
                      </a:r>
                    </a:p>
                  </a:txBody>
                  <a:tcPr marL="35556" marR="35556" marT="17778" marB="17778" anchor="ctr">
                    <a:lnL>
                      <a:noFill/>
                    </a:lnL>
                    <a:lnR>
                      <a:noFill/>
                    </a:lnR>
                    <a:lnT>
                      <a:noFill/>
                    </a:lnT>
                    <a:lnB>
                      <a:noFill/>
                    </a:lnB>
                    <a:solidFill>
                      <a:srgbClr val="BF7C40"/>
                    </a:solidFill>
                  </a:tcPr>
                </a:tc>
              </a:tr>
              <a:tr h="295810">
                <a:tc>
                  <a:txBody>
                    <a:bodyPr/>
                    <a:lstStyle/>
                    <a:p>
                      <a:pPr algn="ctr" fontAlgn="t"/>
                      <a:r>
                        <a:rPr lang="en-US" sz="700">
                          <a:effectLst/>
                        </a:rPr>
                        <a:t>Room and Board</a:t>
                      </a:r>
                    </a:p>
                  </a:txBody>
                  <a:tcPr marL="35556" marR="35556" marT="17778" marB="17778">
                    <a:lnL>
                      <a:noFill/>
                    </a:lnL>
                    <a:lnR>
                      <a:noFill/>
                    </a:lnR>
                    <a:lnT>
                      <a:noFill/>
                    </a:lnT>
                    <a:lnB w="19050" cap="flat" cmpd="sng" algn="ctr">
                      <a:solidFill>
                        <a:srgbClr val="FFFFFF"/>
                      </a:solidFill>
                      <a:prstDash val="solid"/>
                      <a:round/>
                      <a:headEnd type="none" w="med" len="med"/>
                      <a:tailEnd type="none" w="med" len="med"/>
                    </a:lnB>
                    <a:solidFill>
                      <a:srgbClr val="F8DEC7"/>
                    </a:solidFill>
                  </a:tcPr>
                </a:tc>
                <a:tc>
                  <a:txBody>
                    <a:bodyPr/>
                    <a:lstStyle/>
                    <a:p>
                      <a:pPr algn="ctr" fontAlgn="t"/>
                      <a:r>
                        <a:rPr lang="en-US" sz="700">
                          <a:effectLst/>
                        </a:rPr>
                        <a:t>10,746</a:t>
                      </a:r>
                    </a:p>
                  </a:txBody>
                  <a:tcPr marL="35556" marR="35556" marT="17778" marB="17778">
                    <a:lnL>
                      <a:noFill/>
                    </a:lnL>
                    <a:lnR>
                      <a:noFill/>
                    </a:lnR>
                    <a:lnT>
                      <a:noFill/>
                    </a:lnT>
                    <a:lnB w="19050" cap="flat" cmpd="sng" algn="ctr">
                      <a:solidFill>
                        <a:srgbClr val="FFFFFF"/>
                      </a:solidFill>
                      <a:prstDash val="solid"/>
                      <a:round/>
                      <a:headEnd type="none" w="med" len="med"/>
                      <a:tailEnd type="none" w="med" len="med"/>
                    </a:lnB>
                    <a:solidFill>
                      <a:srgbClr val="F8DEC7"/>
                    </a:solidFill>
                  </a:tcPr>
                </a:tc>
                <a:tc>
                  <a:txBody>
                    <a:bodyPr/>
                    <a:lstStyle/>
                    <a:p>
                      <a:pPr algn="ctr" fontAlgn="t"/>
                      <a:r>
                        <a:rPr lang="en-US" sz="700">
                          <a:effectLst/>
                        </a:rPr>
                        <a:t>8,802</a:t>
                      </a:r>
                    </a:p>
                  </a:txBody>
                  <a:tcPr marL="35556" marR="35556" marT="17778" marB="17778">
                    <a:lnL>
                      <a:noFill/>
                    </a:lnL>
                    <a:lnR>
                      <a:noFill/>
                    </a:lnR>
                    <a:lnT>
                      <a:noFill/>
                    </a:lnT>
                    <a:lnB w="19050" cap="flat" cmpd="sng" algn="ctr">
                      <a:solidFill>
                        <a:srgbClr val="FFFFFF"/>
                      </a:solidFill>
                      <a:prstDash val="solid"/>
                      <a:round/>
                      <a:headEnd type="none" w="med" len="med"/>
                      <a:tailEnd type="none" w="med" len="med"/>
                    </a:lnB>
                    <a:solidFill>
                      <a:srgbClr val="F8DEC7"/>
                    </a:solidFill>
                  </a:tcPr>
                </a:tc>
                <a:tc>
                  <a:txBody>
                    <a:bodyPr/>
                    <a:lstStyle/>
                    <a:p>
                      <a:pPr algn="ctr" fontAlgn="t"/>
                      <a:r>
                        <a:rPr lang="en-US" sz="700">
                          <a:effectLst/>
                        </a:rPr>
                        <a:t>2,718</a:t>
                      </a:r>
                    </a:p>
                  </a:txBody>
                  <a:tcPr marL="35556" marR="35556" marT="17778" marB="17778">
                    <a:lnL>
                      <a:noFill/>
                    </a:lnL>
                    <a:lnR>
                      <a:noFill/>
                    </a:lnR>
                    <a:lnT>
                      <a:noFill/>
                    </a:lnT>
                    <a:lnB w="19050" cap="flat" cmpd="sng" algn="ctr">
                      <a:solidFill>
                        <a:srgbClr val="FFFFFF"/>
                      </a:solidFill>
                      <a:prstDash val="solid"/>
                      <a:round/>
                      <a:headEnd type="none" w="med" len="med"/>
                      <a:tailEnd type="none" w="med" len="med"/>
                    </a:lnB>
                    <a:solidFill>
                      <a:srgbClr val="F8DEC7"/>
                    </a:solidFill>
                  </a:tcPr>
                </a:tc>
              </a:tr>
              <a:tr h="295810">
                <a:tc>
                  <a:txBody>
                    <a:bodyPr/>
                    <a:lstStyle/>
                    <a:p>
                      <a:pPr algn="ctr" fontAlgn="t"/>
                      <a:r>
                        <a:rPr lang="en-US" sz="700">
                          <a:effectLst/>
                        </a:rPr>
                        <a:t>Books and Supplies</a:t>
                      </a:r>
                    </a:p>
                  </a:txBody>
                  <a:tcPr marL="35556" marR="35556" marT="17778" marB="17778">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DEC7"/>
                    </a:solidFill>
                  </a:tcPr>
                </a:tc>
                <a:tc>
                  <a:txBody>
                    <a:bodyPr/>
                    <a:lstStyle/>
                    <a:p>
                      <a:pPr algn="ctr" fontAlgn="t"/>
                      <a:r>
                        <a:rPr lang="en-US" sz="700">
                          <a:effectLst/>
                        </a:rPr>
                        <a:t>1,280</a:t>
                      </a:r>
                    </a:p>
                  </a:txBody>
                  <a:tcPr marL="35556" marR="35556" marT="17778" marB="17778">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DEC7"/>
                    </a:solidFill>
                  </a:tcPr>
                </a:tc>
                <a:tc>
                  <a:txBody>
                    <a:bodyPr/>
                    <a:lstStyle/>
                    <a:p>
                      <a:pPr algn="ctr" fontAlgn="t"/>
                      <a:r>
                        <a:rPr lang="en-US" sz="700">
                          <a:solidFill>
                            <a:srgbClr val="333333"/>
                          </a:solidFill>
                          <a:effectLst/>
                        </a:rPr>
                        <a:t>1280</a:t>
                      </a:r>
                    </a:p>
                  </a:txBody>
                  <a:tcPr marL="35556" marR="35556" marT="17778" marB="17778">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DEC7"/>
                    </a:solidFill>
                  </a:tcPr>
                </a:tc>
                <a:tc>
                  <a:txBody>
                    <a:bodyPr/>
                    <a:lstStyle/>
                    <a:p>
                      <a:pPr algn="ctr" fontAlgn="t"/>
                      <a:r>
                        <a:rPr lang="en-US" sz="700">
                          <a:solidFill>
                            <a:srgbClr val="333333"/>
                          </a:solidFill>
                          <a:effectLst/>
                        </a:rPr>
                        <a:t>1,280</a:t>
                      </a:r>
                    </a:p>
                  </a:txBody>
                  <a:tcPr marL="35556" marR="35556" marT="17778" marB="17778">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DEC7"/>
                    </a:solidFill>
                  </a:tcPr>
                </a:tc>
              </a:tr>
              <a:tr h="295810">
                <a:tc>
                  <a:txBody>
                    <a:bodyPr/>
                    <a:lstStyle/>
                    <a:p>
                      <a:pPr algn="ctr" fontAlgn="t"/>
                      <a:r>
                        <a:rPr lang="en-US" sz="700">
                          <a:effectLst/>
                        </a:rPr>
                        <a:t>Miscellaneous</a:t>
                      </a:r>
                    </a:p>
                  </a:txBody>
                  <a:tcPr marL="35556" marR="35556" marT="17778" marB="17778">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DEC7"/>
                    </a:solidFill>
                  </a:tcPr>
                </a:tc>
                <a:tc>
                  <a:txBody>
                    <a:bodyPr/>
                    <a:lstStyle/>
                    <a:p>
                      <a:pPr algn="ctr" fontAlgn="t"/>
                      <a:r>
                        <a:rPr lang="en-US" sz="700">
                          <a:effectLst/>
                        </a:rPr>
                        <a:t>3,996</a:t>
                      </a:r>
                    </a:p>
                  </a:txBody>
                  <a:tcPr marL="35556" marR="35556" marT="17778" marB="17778">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DEC7"/>
                    </a:solidFill>
                  </a:tcPr>
                </a:tc>
                <a:tc>
                  <a:txBody>
                    <a:bodyPr/>
                    <a:lstStyle/>
                    <a:p>
                      <a:pPr algn="ctr" fontAlgn="t"/>
                      <a:r>
                        <a:rPr lang="en-US" sz="700">
                          <a:effectLst/>
                        </a:rPr>
                        <a:t>5,040</a:t>
                      </a:r>
                    </a:p>
                  </a:txBody>
                  <a:tcPr marL="35556" marR="35556" marT="17778" marB="17778">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DEC7"/>
                    </a:solidFill>
                  </a:tcPr>
                </a:tc>
                <a:tc>
                  <a:txBody>
                    <a:bodyPr/>
                    <a:lstStyle/>
                    <a:p>
                      <a:pPr algn="ctr" fontAlgn="t"/>
                      <a:r>
                        <a:rPr lang="en-US" sz="700">
                          <a:effectLst/>
                        </a:rPr>
                        <a:t>3,996</a:t>
                      </a:r>
                    </a:p>
                  </a:txBody>
                  <a:tcPr marL="35556" marR="35556" marT="17778" marB="17778">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DEC7"/>
                    </a:solidFill>
                  </a:tcPr>
                </a:tc>
              </a:tr>
              <a:tr h="295810">
                <a:tc>
                  <a:txBody>
                    <a:bodyPr/>
                    <a:lstStyle/>
                    <a:p>
                      <a:pPr algn="ctr" fontAlgn="t"/>
                      <a:r>
                        <a:rPr lang="en-US" sz="700">
                          <a:effectLst/>
                        </a:rPr>
                        <a:t>Transportation</a:t>
                      </a:r>
                    </a:p>
                  </a:txBody>
                  <a:tcPr marL="35556" marR="35556" marT="17778" marB="17778">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DEC7"/>
                    </a:solidFill>
                  </a:tcPr>
                </a:tc>
                <a:tc>
                  <a:txBody>
                    <a:bodyPr/>
                    <a:lstStyle/>
                    <a:p>
                      <a:pPr algn="ctr" fontAlgn="t"/>
                      <a:r>
                        <a:rPr lang="en-US" sz="700">
                          <a:effectLst/>
                        </a:rPr>
                        <a:t>1,098</a:t>
                      </a:r>
                    </a:p>
                  </a:txBody>
                  <a:tcPr marL="35556" marR="35556" marT="17778" marB="17778">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DEC7"/>
                    </a:solidFill>
                  </a:tcPr>
                </a:tc>
                <a:tc>
                  <a:txBody>
                    <a:bodyPr/>
                    <a:lstStyle/>
                    <a:p>
                      <a:pPr algn="ctr" fontAlgn="t"/>
                      <a:r>
                        <a:rPr lang="en-US" sz="700">
                          <a:effectLst/>
                        </a:rPr>
                        <a:t>1,098</a:t>
                      </a:r>
                    </a:p>
                  </a:txBody>
                  <a:tcPr marL="35556" marR="35556" marT="17778" marB="17778">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DEC7"/>
                    </a:solidFill>
                  </a:tcPr>
                </a:tc>
                <a:tc>
                  <a:txBody>
                    <a:bodyPr/>
                    <a:lstStyle/>
                    <a:p>
                      <a:pPr algn="ctr" fontAlgn="t"/>
                      <a:r>
                        <a:rPr lang="en-US" sz="700" dirty="0">
                          <a:effectLst/>
                        </a:rPr>
                        <a:t>1,098</a:t>
                      </a:r>
                    </a:p>
                  </a:txBody>
                  <a:tcPr marL="35556" marR="35556" marT="17778" marB="17778">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DEC7"/>
                    </a:solidFill>
                  </a:tcPr>
                </a:tc>
              </a:tr>
              <a:tr h="524476">
                <a:tc>
                  <a:txBody>
                    <a:bodyPr/>
                    <a:lstStyle/>
                    <a:p>
                      <a:pPr algn="ctr" fontAlgn="t"/>
                      <a:r>
                        <a:rPr lang="en-US" sz="700">
                          <a:effectLst/>
                        </a:rPr>
                        <a:t>Tuition and Fees</a:t>
                      </a:r>
                    </a:p>
                  </a:txBody>
                  <a:tcPr marL="35556" marR="35556" marT="17778" marB="17778">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DEC7"/>
                    </a:solidFill>
                  </a:tcPr>
                </a:tc>
                <a:tc>
                  <a:txBody>
                    <a:bodyPr/>
                    <a:lstStyle/>
                    <a:p>
                      <a:pPr algn="ctr" fontAlgn="t"/>
                      <a:r>
                        <a:rPr lang="en-US" sz="700">
                          <a:effectLst/>
                        </a:rPr>
                        <a:t>Resident: 7,166</a:t>
                      </a:r>
                      <a:br>
                        <a:rPr lang="en-US" sz="700">
                          <a:effectLst/>
                        </a:rPr>
                      </a:br>
                      <a:r>
                        <a:rPr lang="en-US" sz="700">
                          <a:effectLst/>
                        </a:rPr>
                        <a:t>Non-Resident: 22,598</a:t>
                      </a:r>
                    </a:p>
                  </a:txBody>
                  <a:tcPr marL="35556" marR="35556" marT="17778" marB="17778">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DEC7"/>
                    </a:solidFill>
                  </a:tcPr>
                </a:tc>
                <a:tc>
                  <a:txBody>
                    <a:bodyPr/>
                    <a:lstStyle/>
                    <a:p>
                      <a:pPr algn="ctr" fontAlgn="t"/>
                      <a:r>
                        <a:rPr lang="en-US" sz="700">
                          <a:effectLst/>
                        </a:rPr>
                        <a:t>Resident: 7,166</a:t>
                      </a:r>
                      <a:br>
                        <a:rPr lang="en-US" sz="700">
                          <a:effectLst/>
                        </a:rPr>
                      </a:br>
                      <a:r>
                        <a:rPr lang="en-US" sz="700">
                          <a:effectLst/>
                        </a:rPr>
                        <a:t>Non-Resident: 22,598</a:t>
                      </a:r>
                    </a:p>
                  </a:txBody>
                  <a:tcPr marL="35556" marR="35556" marT="17778" marB="17778">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DEC7"/>
                    </a:solidFill>
                  </a:tcPr>
                </a:tc>
                <a:tc>
                  <a:txBody>
                    <a:bodyPr/>
                    <a:lstStyle/>
                    <a:p>
                      <a:pPr algn="ctr" fontAlgn="t"/>
                      <a:r>
                        <a:rPr lang="en-US" sz="700">
                          <a:effectLst/>
                        </a:rPr>
                        <a:t>Resident: 7,166</a:t>
                      </a:r>
                      <a:br>
                        <a:rPr lang="en-US" sz="700">
                          <a:effectLst/>
                        </a:rPr>
                      </a:br>
                      <a:r>
                        <a:rPr lang="en-US" sz="700">
                          <a:effectLst/>
                        </a:rPr>
                        <a:t>Non-Resident: 22,598</a:t>
                      </a:r>
                    </a:p>
                  </a:txBody>
                  <a:tcPr marL="35556" marR="35556" marT="17778" marB="17778">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DEC7"/>
                    </a:solidFill>
                  </a:tcPr>
                </a:tc>
              </a:tr>
              <a:tr h="524476">
                <a:tc>
                  <a:txBody>
                    <a:bodyPr/>
                    <a:lstStyle/>
                    <a:p>
                      <a:pPr algn="ctr" fontAlgn="ctr"/>
                      <a:r>
                        <a:rPr lang="en-US" sz="700">
                          <a:solidFill>
                            <a:srgbClr val="FFFFFF"/>
                          </a:solidFill>
                          <a:effectLst/>
                        </a:rPr>
                        <a:t>Total Budget</a:t>
                      </a:r>
                    </a:p>
                  </a:txBody>
                  <a:tcPr marL="35556" marR="35556" marT="17778" marB="17778" anchor="ctr">
                    <a:lnL>
                      <a:noFill/>
                    </a:lnL>
                    <a:lnR>
                      <a:noFill/>
                    </a:lnR>
                    <a:lnT w="19050" cap="flat" cmpd="sng" algn="ctr">
                      <a:solidFill>
                        <a:srgbClr val="FFFFFF"/>
                      </a:solidFill>
                      <a:prstDash val="solid"/>
                      <a:round/>
                      <a:headEnd type="none" w="med" len="med"/>
                      <a:tailEnd type="none" w="med" len="med"/>
                    </a:lnT>
                    <a:lnB>
                      <a:noFill/>
                    </a:lnB>
                    <a:solidFill>
                      <a:srgbClr val="BF7C40"/>
                    </a:solidFill>
                  </a:tcPr>
                </a:tc>
                <a:tc>
                  <a:txBody>
                    <a:bodyPr/>
                    <a:lstStyle/>
                    <a:p>
                      <a:pPr algn="ctr" fontAlgn="ctr"/>
                      <a:r>
                        <a:rPr lang="en-US" sz="700">
                          <a:solidFill>
                            <a:srgbClr val="FFFFFF"/>
                          </a:solidFill>
                          <a:effectLst/>
                        </a:rPr>
                        <a:t>Resident: $24,360</a:t>
                      </a:r>
                      <a:br>
                        <a:rPr lang="en-US" sz="700">
                          <a:solidFill>
                            <a:srgbClr val="FFFFFF"/>
                          </a:solidFill>
                          <a:effectLst/>
                        </a:rPr>
                      </a:br>
                      <a:r>
                        <a:rPr lang="en-US" sz="700">
                          <a:solidFill>
                            <a:srgbClr val="FFFFFF"/>
                          </a:solidFill>
                          <a:effectLst/>
                        </a:rPr>
                        <a:t>*Non-Resident: $40,512</a:t>
                      </a:r>
                    </a:p>
                  </a:txBody>
                  <a:tcPr marL="35556" marR="35556" marT="17778" marB="17778" anchor="ctr">
                    <a:lnL>
                      <a:noFill/>
                    </a:lnL>
                    <a:lnR>
                      <a:noFill/>
                    </a:lnR>
                    <a:lnT w="19050" cap="flat" cmpd="sng" algn="ctr">
                      <a:solidFill>
                        <a:srgbClr val="FFFFFF"/>
                      </a:solidFill>
                      <a:prstDash val="solid"/>
                      <a:round/>
                      <a:headEnd type="none" w="med" len="med"/>
                      <a:tailEnd type="none" w="med" len="med"/>
                    </a:lnT>
                    <a:lnB>
                      <a:noFill/>
                    </a:lnB>
                    <a:solidFill>
                      <a:srgbClr val="BF7C40"/>
                    </a:solidFill>
                  </a:tcPr>
                </a:tc>
                <a:tc>
                  <a:txBody>
                    <a:bodyPr/>
                    <a:lstStyle/>
                    <a:p>
                      <a:pPr algn="ctr" fontAlgn="ctr"/>
                      <a:r>
                        <a:rPr lang="en-US" sz="700">
                          <a:solidFill>
                            <a:srgbClr val="FFFFFF"/>
                          </a:solidFill>
                          <a:effectLst/>
                        </a:rPr>
                        <a:t>Resident: $23,460 </a:t>
                      </a:r>
                      <a:br>
                        <a:rPr lang="en-US" sz="700">
                          <a:solidFill>
                            <a:srgbClr val="FFFFFF"/>
                          </a:solidFill>
                          <a:effectLst/>
                        </a:rPr>
                      </a:br>
                      <a:r>
                        <a:rPr lang="en-US" sz="700">
                          <a:solidFill>
                            <a:srgbClr val="FFFFFF"/>
                          </a:solidFill>
                          <a:effectLst/>
                        </a:rPr>
                        <a:t>*Non-Resident: $39,612</a:t>
                      </a:r>
                    </a:p>
                  </a:txBody>
                  <a:tcPr marL="35556" marR="35556" marT="17778" marB="17778" anchor="ctr">
                    <a:lnL>
                      <a:noFill/>
                    </a:lnL>
                    <a:lnR>
                      <a:noFill/>
                    </a:lnR>
                    <a:lnT w="19050" cap="flat" cmpd="sng" algn="ctr">
                      <a:solidFill>
                        <a:srgbClr val="FFFFFF"/>
                      </a:solidFill>
                      <a:prstDash val="solid"/>
                      <a:round/>
                      <a:headEnd type="none" w="med" len="med"/>
                      <a:tailEnd type="none" w="med" len="med"/>
                    </a:lnT>
                    <a:lnB>
                      <a:noFill/>
                    </a:lnB>
                    <a:solidFill>
                      <a:srgbClr val="BF7C40"/>
                    </a:solidFill>
                  </a:tcPr>
                </a:tc>
                <a:tc>
                  <a:txBody>
                    <a:bodyPr/>
                    <a:lstStyle/>
                    <a:p>
                      <a:pPr algn="ctr" fontAlgn="ctr"/>
                      <a:r>
                        <a:rPr lang="en-US" sz="700" dirty="0">
                          <a:solidFill>
                            <a:srgbClr val="FFFFFF"/>
                          </a:solidFill>
                          <a:effectLst/>
                        </a:rPr>
                        <a:t>Resident: $16,332 </a:t>
                      </a:r>
                      <a:br>
                        <a:rPr lang="en-US" sz="700" dirty="0">
                          <a:solidFill>
                            <a:srgbClr val="FFFFFF"/>
                          </a:solidFill>
                          <a:effectLst/>
                        </a:rPr>
                      </a:br>
                      <a:r>
                        <a:rPr lang="en-US" sz="700" dirty="0">
                          <a:solidFill>
                            <a:srgbClr val="FFFFFF"/>
                          </a:solidFill>
                          <a:effectLst/>
                        </a:rPr>
                        <a:t>*Non-Resident: $32,484</a:t>
                      </a:r>
                    </a:p>
                  </a:txBody>
                  <a:tcPr marL="35556" marR="35556" marT="17778" marB="17778" anchor="ctr">
                    <a:lnL>
                      <a:noFill/>
                    </a:lnL>
                    <a:lnR>
                      <a:noFill/>
                    </a:lnR>
                    <a:lnT w="19050" cap="flat" cmpd="sng" algn="ctr">
                      <a:solidFill>
                        <a:srgbClr val="FFFFFF"/>
                      </a:solidFill>
                      <a:prstDash val="solid"/>
                      <a:round/>
                      <a:headEnd type="none" w="med" len="med"/>
                      <a:tailEnd type="none" w="med" len="med"/>
                    </a:lnT>
                    <a:lnB>
                      <a:noFill/>
                    </a:lnB>
                    <a:solidFill>
                      <a:srgbClr val="BF7C40"/>
                    </a:solidFill>
                  </a:tcPr>
                </a:tc>
              </a:tr>
            </a:tbl>
          </a:graphicData>
        </a:graphic>
      </p:graphicFrame>
      <p:sp>
        <p:nvSpPr>
          <p:cNvPr id="8" name="Rectangle 1"/>
          <p:cNvSpPr>
            <a:spLocks noChangeArrowheads="1"/>
          </p:cNvSpPr>
          <p:nvPr/>
        </p:nvSpPr>
        <p:spPr bwMode="auto">
          <a:xfrm>
            <a:off x="4876800" y="1512838"/>
            <a:ext cx="2971800"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855B27"/>
                </a:solidFill>
                <a:effectLst/>
                <a:latin typeface="Georgia" pitchFamily="18" charset="0"/>
                <a:cs typeface="Arial" pitchFamily="34" charset="0"/>
              </a:rPr>
              <a:t>Typical Undergraduate Budgets 2014-2015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333333"/>
                </a:solidFill>
                <a:effectLst/>
                <a:latin typeface="Lucida Grande"/>
                <a:cs typeface="Arial" pitchFamily="34" charset="0"/>
              </a:rPr>
              <a:t>Below is an estimated Cost of Attendance for an Undergraduate student attending fall and spring semesters, with a course load of </a:t>
            </a:r>
            <a:r>
              <a:rPr kumimoji="0" lang="en-US" sz="900" b="1" i="0" u="none" strike="noStrike" cap="none" normalizeH="0" baseline="0" dirty="0" smtClean="0">
                <a:ln>
                  <a:noFill/>
                </a:ln>
                <a:solidFill>
                  <a:srgbClr val="333333"/>
                </a:solidFill>
                <a:effectLst/>
                <a:latin typeface="Lucida Grande"/>
                <a:cs typeface="Arial" pitchFamily="34" charset="0"/>
              </a:rPr>
              <a:t>13 credit hours</a:t>
            </a:r>
            <a:r>
              <a:rPr kumimoji="0" lang="en-US" sz="900" b="0" i="0" u="none" strike="noStrike" cap="none" normalizeH="0" baseline="0" dirty="0" smtClean="0">
                <a:ln>
                  <a:noFill/>
                </a:ln>
                <a:solidFill>
                  <a:srgbClr val="333333"/>
                </a:solidFill>
                <a:effectLst/>
                <a:latin typeface="Lucida Grande"/>
                <a:cs typeface="Arial" pitchFamily="34" charset="0"/>
              </a:rPr>
              <a:t> per semester. Use this information to estimate what your costs will be.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Box 8"/>
          <p:cNvSpPr txBox="1"/>
          <p:nvPr/>
        </p:nvSpPr>
        <p:spPr>
          <a:xfrm>
            <a:off x="5029200" y="5486400"/>
            <a:ext cx="3276600" cy="246221"/>
          </a:xfrm>
          <a:prstGeom prst="rect">
            <a:avLst/>
          </a:prstGeom>
          <a:noFill/>
        </p:spPr>
        <p:txBody>
          <a:bodyPr wrap="square" rtlCol="0">
            <a:spAutoFit/>
          </a:bodyPr>
          <a:lstStyle/>
          <a:p>
            <a:r>
              <a:rPr lang="en-US" sz="1000" dirty="0"/>
              <a:t>http://financialaid.utah.edu/paying-for-college/cost.php</a:t>
            </a:r>
          </a:p>
        </p:txBody>
      </p:sp>
    </p:spTree>
    <p:extLst>
      <p:ext uri="{BB962C8B-B14F-4D97-AF65-F5344CB8AC3E}">
        <p14:creationId xmlns:p14="http://schemas.microsoft.com/office/powerpoint/2010/main" val="3061157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609600"/>
            <a:ext cx="2751490" cy="304800"/>
          </a:xfrm>
        </p:spPr>
        <p:txBody>
          <a:bodyPr/>
          <a:lstStyle/>
          <a:p>
            <a:pPr algn="r"/>
            <a:r>
              <a:rPr lang="en-US" sz="1200" dirty="0" smtClean="0">
                <a:solidFill>
                  <a:schemeClr val="bg1"/>
                </a:solidFill>
              </a:rPr>
              <a:t>Direct Deposit for scholarship </a:t>
            </a:r>
            <a:r>
              <a:rPr lang="en-US" sz="2800" dirty="0" smtClean="0"/>
              <a:t>	</a:t>
            </a:r>
            <a:r>
              <a:rPr lang="en-US" dirty="0" smtClean="0"/>
              <a:t/>
            </a:r>
            <a:br>
              <a:rPr lang="en-US" dirty="0" smtClean="0"/>
            </a:br>
            <a:endParaRPr lang="en-US" dirty="0"/>
          </a:p>
        </p:txBody>
      </p:sp>
      <p:sp>
        <p:nvSpPr>
          <p:cNvPr id="3" name="Content Placeholder 2"/>
          <p:cNvSpPr>
            <a:spLocks noGrp="1"/>
          </p:cNvSpPr>
          <p:nvPr>
            <p:ph idx="1"/>
          </p:nvPr>
        </p:nvSpPr>
        <p:spPr>
          <a:xfrm>
            <a:off x="304800" y="1073888"/>
            <a:ext cx="8534400" cy="297712"/>
          </a:xfrm>
        </p:spPr>
        <p:txBody>
          <a:bodyPr/>
          <a:lstStyle/>
          <a:p>
            <a:pPr marL="342900" lvl="1" indent="-342900">
              <a:buFont typeface="Arial" pitchFamily="34" charset="0"/>
              <a:buChar char="•"/>
            </a:pPr>
            <a:r>
              <a:rPr lang="en-US" sz="1100" dirty="0" smtClean="0"/>
              <a:t>Forms needed. Can be found at </a:t>
            </a:r>
            <a:r>
              <a:rPr lang="en-US" sz="1100" dirty="0">
                <a:hlinkClick r:id="rId2"/>
              </a:rPr>
              <a:t>http://fbs.admin.utah.edu/forms-a/#D</a:t>
            </a:r>
            <a:r>
              <a:rPr lang="en-US" sz="1100" dirty="0"/>
              <a:t> or through me at katie.evans@utah.edu</a:t>
            </a:r>
          </a:p>
          <a:p>
            <a:endParaRPr lang="en-US" sz="2000" dirty="0" smtClean="0"/>
          </a:p>
          <a:p>
            <a:endParaRPr lang="en-US" dirty="0"/>
          </a:p>
        </p:txBody>
      </p:sp>
      <p:sp>
        <p:nvSpPr>
          <p:cNvPr id="4" name="Footer Placeholder 3"/>
          <p:cNvSpPr>
            <a:spLocks noGrp="1"/>
          </p:cNvSpPr>
          <p:nvPr>
            <p:ph type="ftr" sz="quarter" idx="11"/>
          </p:nvPr>
        </p:nvSpPr>
        <p:spPr/>
        <p:txBody>
          <a:bodyPr/>
          <a:lstStyle/>
          <a:p>
            <a:r>
              <a:rPr lang="en-US" smtClean="0"/>
              <a:t>www.lassonde.utah.edu</a:t>
            </a:r>
            <a:endParaRPr lang="en-US"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524000"/>
            <a:ext cx="39624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1524000"/>
            <a:ext cx="397898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0162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1800" y="685800"/>
            <a:ext cx="2362200" cy="381000"/>
          </a:xfrm>
        </p:spPr>
        <p:txBody>
          <a:bodyPr/>
          <a:lstStyle/>
          <a:p>
            <a:pPr algn="ctr"/>
            <a:r>
              <a:rPr lang="en-US" sz="2000" dirty="0" smtClean="0">
                <a:solidFill>
                  <a:schemeClr val="bg1"/>
                </a:solidFill>
              </a:rPr>
              <a:t>Reimbursements</a:t>
            </a:r>
            <a:r>
              <a:rPr lang="en-US" sz="2000" dirty="0" smtClean="0"/>
              <a:t/>
            </a:r>
            <a:br>
              <a:rPr lang="en-US" sz="2000" dirty="0" smtClean="0"/>
            </a:br>
            <a:endParaRPr lang="en-US" sz="2000" dirty="0"/>
          </a:p>
        </p:txBody>
      </p:sp>
      <p:sp>
        <p:nvSpPr>
          <p:cNvPr id="3" name="Content Placeholder 2"/>
          <p:cNvSpPr>
            <a:spLocks noGrp="1"/>
          </p:cNvSpPr>
          <p:nvPr>
            <p:ph idx="1"/>
          </p:nvPr>
        </p:nvSpPr>
        <p:spPr>
          <a:xfrm>
            <a:off x="381000" y="1143000"/>
            <a:ext cx="8229600" cy="4800600"/>
          </a:xfrm>
        </p:spPr>
        <p:txBody>
          <a:bodyPr/>
          <a:lstStyle/>
          <a:p>
            <a:r>
              <a:rPr lang="en-US" sz="2000" dirty="0" smtClean="0"/>
              <a:t>We can reimburse the following items that have been approved by Troy, Kathy or Anne</a:t>
            </a:r>
          </a:p>
          <a:p>
            <a:pPr lvl="1"/>
            <a:r>
              <a:rPr lang="en-US" sz="1200" dirty="0" smtClean="0"/>
              <a:t>Food purchased for a student group event (within reason, please avoid Lobster and Kobe Beef)</a:t>
            </a:r>
          </a:p>
          <a:p>
            <a:pPr lvl="2"/>
            <a:r>
              <a:rPr lang="en-US" sz="1200" dirty="0" smtClean="0"/>
              <a:t>If the food is purchased for a large student banquet (over $1,000), please contact Katie first. A requisition must be completed prior.</a:t>
            </a:r>
          </a:p>
          <a:p>
            <a:pPr lvl="1"/>
            <a:r>
              <a:rPr lang="en-US" sz="1200" dirty="0" smtClean="0"/>
              <a:t>Miles driven on official outreach business (after completing the driver training course)</a:t>
            </a:r>
          </a:p>
          <a:p>
            <a:pPr lvl="1"/>
            <a:r>
              <a:rPr lang="en-US" sz="1200" dirty="0" smtClean="0"/>
              <a:t>Printing for events (flyers, posters, </a:t>
            </a:r>
            <a:r>
              <a:rPr lang="en-US" sz="1200" dirty="0" err="1" smtClean="0"/>
              <a:t>etc</a:t>
            </a:r>
            <a:r>
              <a:rPr lang="en-US" sz="1200" dirty="0" smtClean="0"/>
              <a:t>)</a:t>
            </a:r>
          </a:p>
          <a:p>
            <a:pPr lvl="1"/>
            <a:r>
              <a:rPr lang="en-US" sz="1200" dirty="0" smtClean="0"/>
              <a:t>Awards or Gifts presented to speakers and students (there are rules to which kind of gifts you can purchase)</a:t>
            </a:r>
          </a:p>
          <a:p>
            <a:pPr lvl="1"/>
            <a:r>
              <a:rPr lang="en-US" sz="1200" dirty="0" smtClean="0"/>
              <a:t>The University of Utah has </a:t>
            </a:r>
            <a:r>
              <a:rPr lang="en-US" sz="1200" dirty="0" err="1" smtClean="0"/>
              <a:t>eCommerce</a:t>
            </a:r>
            <a:r>
              <a:rPr lang="en-US" sz="1200" dirty="0" smtClean="0"/>
              <a:t> capability for collecting fees. Please contact us for more information.</a:t>
            </a:r>
          </a:p>
          <a:p>
            <a:pPr lvl="2"/>
            <a:r>
              <a:rPr lang="en-US" sz="1000" dirty="0" smtClean="0"/>
              <a:t>Do not make a PayPal account to collect registration fees.</a:t>
            </a:r>
          </a:p>
          <a:p>
            <a:r>
              <a:rPr lang="en-US" sz="2000" dirty="0" smtClean="0"/>
              <a:t>We cannot reimburse the following items</a:t>
            </a:r>
          </a:p>
          <a:p>
            <a:pPr lvl="1"/>
            <a:r>
              <a:rPr lang="en-US" sz="1200" dirty="0" smtClean="0"/>
              <a:t>Anything without the original receipt</a:t>
            </a:r>
          </a:p>
          <a:p>
            <a:pPr lvl="1"/>
            <a:r>
              <a:rPr lang="en-US" sz="1200" dirty="0" smtClean="0"/>
              <a:t>Personal meals, supplies etc.</a:t>
            </a:r>
          </a:p>
          <a:p>
            <a:pPr lvl="1"/>
            <a:r>
              <a:rPr lang="en-US" sz="1200" dirty="0" smtClean="0"/>
              <a:t>Alcohol</a:t>
            </a:r>
          </a:p>
          <a:p>
            <a:pPr lvl="1"/>
            <a:r>
              <a:rPr lang="en-US" sz="1200" dirty="0" smtClean="0"/>
              <a:t>Online memberships (Amazon Prime)</a:t>
            </a:r>
          </a:p>
          <a:p>
            <a:pPr lvl="1"/>
            <a:r>
              <a:rPr lang="en-US" sz="1200" dirty="0" smtClean="0"/>
              <a:t>Car payments</a:t>
            </a:r>
          </a:p>
          <a:p>
            <a:pPr lvl="1"/>
            <a:r>
              <a:rPr lang="en-US" sz="1200" dirty="0" smtClean="0"/>
              <a:t>Outside contractors (For example: You hired a janitor to clean up after an event. We cannot pay him directly, you will need to pay him and we can reimburse you.</a:t>
            </a:r>
            <a:endParaRPr lang="en-US" sz="1200" dirty="0"/>
          </a:p>
          <a:p>
            <a:pPr marL="1371600" lvl="3" indent="0">
              <a:buNone/>
            </a:pPr>
            <a:endParaRPr lang="en-US" dirty="0" smtClean="0"/>
          </a:p>
          <a:p>
            <a:pPr marL="1371600" lvl="3" indent="0">
              <a:buNone/>
            </a:pPr>
            <a:r>
              <a:rPr lang="en-US" dirty="0" smtClean="0"/>
              <a:t>……There are some rules and policies. When in doubt, ask Katie first!</a:t>
            </a:r>
            <a:endParaRPr lang="en-US" dirty="0"/>
          </a:p>
        </p:txBody>
      </p:sp>
      <p:sp>
        <p:nvSpPr>
          <p:cNvPr id="4" name="Footer Placeholder 3"/>
          <p:cNvSpPr>
            <a:spLocks noGrp="1"/>
          </p:cNvSpPr>
          <p:nvPr>
            <p:ph type="ftr" sz="quarter" idx="11"/>
          </p:nvPr>
        </p:nvSpPr>
        <p:spPr/>
        <p:txBody>
          <a:bodyPr/>
          <a:lstStyle/>
          <a:p>
            <a:r>
              <a:rPr lang="en-US" smtClean="0"/>
              <a:t>www.lassonde.utah.edu</a:t>
            </a:r>
            <a:endParaRPr lang="en-US" dirty="0" smtClean="0"/>
          </a:p>
        </p:txBody>
      </p:sp>
    </p:spTree>
    <p:extLst>
      <p:ext uri="{BB962C8B-B14F-4D97-AF65-F5344CB8AC3E}">
        <p14:creationId xmlns:p14="http://schemas.microsoft.com/office/powerpoint/2010/main" val="2689494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2680" y="609600"/>
            <a:ext cx="3441320" cy="457200"/>
          </a:xfrm>
        </p:spPr>
        <p:txBody>
          <a:bodyPr/>
          <a:lstStyle/>
          <a:p>
            <a:pPr algn="r"/>
            <a:r>
              <a:rPr lang="en-US" sz="2000" dirty="0" smtClean="0">
                <a:solidFill>
                  <a:schemeClr val="bg1"/>
                </a:solidFill>
              </a:rPr>
              <a:t>Reimbursement Rules:</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a:xfrm>
            <a:off x="352647" y="1219200"/>
            <a:ext cx="4223273" cy="5029200"/>
          </a:xfrm>
        </p:spPr>
        <p:txBody>
          <a:bodyPr/>
          <a:lstStyle/>
          <a:p>
            <a:r>
              <a:rPr lang="en-US" sz="1600" dirty="0" smtClean="0"/>
              <a:t>Fill out a Reimbursement Request</a:t>
            </a:r>
          </a:p>
          <a:p>
            <a:pPr lvl="1"/>
            <a:r>
              <a:rPr lang="en-US" sz="1200" dirty="0" smtClean="0"/>
              <a:t>Student Name</a:t>
            </a:r>
          </a:p>
          <a:p>
            <a:pPr lvl="1"/>
            <a:r>
              <a:rPr lang="en-US" sz="1200" dirty="0" smtClean="0"/>
              <a:t>Student UNID#</a:t>
            </a:r>
          </a:p>
          <a:p>
            <a:pPr lvl="1"/>
            <a:r>
              <a:rPr lang="en-US" sz="1200" dirty="0" smtClean="0"/>
              <a:t>Student Phone Number</a:t>
            </a:r>
          </a:p>
          <a:p>
            <a:pPr lvl="1"/>
            <a:r>
              <a:rPr lang="en-US" sz="1200" dirty="0" smtClean="0"/>
              <a:t>Student Email Address</a:t>
            </a:r>
          </a:p>
          <a:p>
            <a:pPr lvl="1"/>
            <a:r>
              <a:rPr lang="en-US" sz="1200" dirty="0" smtClean="0"/>
              <a:t>Student Address</a:t>
            </a:r>
          </a:p>
          <a:p>
            <a:pPr lvl="1"/>
            <a:r>
              <a:rPr lang="en-US" sz="1200" dirty="0" smtClean="0"/>
              <a:t>Amount Charged</a:t>
            </a:r>
          </a:p>
          <a:p>
            <a:pPr lvl="1"/>
            <a:r>
              <a:rPr lang="en-US" sz="1200" dirty="0" smtClean="0"/>
              <a:t>Reimbursement Amount</a:t>
            </a:r>
          </a:p>
          <a:p>
            <a:pPr lvl="1"/>
            <a:r>
              <a:rPr lang="en-US" sz="1200" dirty="0" smtClean="0"/>
              <a:t>Date Charged</a:t>
            </a:r>
          </a:p>
          <a:p>
            <a:pPr lvl="1"/>
            <a:r>
              <a:rPr lang="en-US" sz="1200" dirty="0" smtClean="0"/>
              <a:t>Date of Submission</a:t>
            </a:r>
          </a:p>
          <a:p>
            <a:pPr lvl="1"/>
            <a:r>
              <a:rPr lang="en-US" sz="1200" dirty="0" smtClean="0"/>
              <a:t>Description of charge.</a:t>
            </a:r>
          </a:p>
          <a:p>
            <a:pPr indent="-285750"/>
            <a:r>
              <a:rPr lang="en-US" sz="1600" dirty="0" smtClean="0"/>
              <a:t>Include </a:t>
            </a:r>
            <a:r>
              <a:rPr lang="en-US" sz="1400" i="1" u="sng" dirty="0"/>
              <a:t>ORIGINAL </a:t>
            </a:r>
            <a:r>
              <a:rPr lang="en-US" sz="1400" i="1" u="sng" dirty="0" smtClean="0"/>
              <a:t>RECEIPTS </a:t>
            </a:r>
            <a:endParaRPr lang="en-US" sz="1400" i="1" u="sng" dirty="0"/>
          </a:p>
          <a:p>
            <a:pPr lvl="1"/>
            <a:r>
              <a:rPr lang="en-US" sz="1200" dirty="0" smtClean="0"/>
              <a:t>Accounts Payable will not accept copies.</a:t>
            </a:r>
          </a:p>
          <a:p>
            <a:pPr lvl="1"/>
            <a:r>
              <a:rPr lang="en-US" sz="1200" dirty="0" smtClean="0"/>
              <a:t>If you have lost your receipt you may turn in a  bank statement outlining the charge. </a:t>
            </a:r>
          </a:p>
          <a:p>
            <a:pPr lvl="1"/>
            <a:r>
              <a:rPr lang="en-US" sz="1200" dirty="0" smtClean="0"/>
              <a:t>Sign </a:t>
            </a:r>
            <a:r>
              <a:rPr lang="en-US" sz="1200" dirty="0"/>
              <a:t>the Payment Request </a:t>
            </a:r>
            <a:r>
              <a:rPr lang="en-US" sz="1200" dirty="0" smtClean="0"/>
              <a:t>Form</a:t>
            </a:r>
          </a:p>
          <a:p>
            <a:pPr lvl="1"/>
            <a:r>
              <a:rPr lang="en-US" sz="1200" dirty="0" smtClean="0"/>
              <a:t>I will create a payment request and will need your signature. I can send this via email and you can sign, scan and return.</a:t>
            </a:r>
          </a:p>
          <a:p>
            <a:pPr lvl="1"/>
            <a:r>
              <a:rPr lang="en-US" sz="1200" dirty="0"/>
              <a:t>Must have a W9 on file for you. </a:t>
            </a:r>
            <a:r>
              <a:rPr lang="en-US" sz="1200" dirty="0">
                <a:hlinkClick r:id="rId2"/>
              </a:rPr>
              <a:t>http://</a:t>
            </a:r>
            <a:r>
              <a:rPr lang="en-US" sz="1200" dirty="0" smtClean="0">
                <a:hlinkClick r:id="rId2"/>
              </a:rPr>
              <a:t>www.irs.gov/pub/irs-pdf/fw9.pdf</a:t>
            </a:r>
            <a:r>
              <a:rPr lang="en-US" sz="1200" dirty="0" smtClean="0"/>
              <a:t> </a:t>
            </a:r>
          </a:p>
          <a:p>
            <a:pPr lvl="1"/>
            <a:endParaRPr lang="en-US" sz="1200" dirty="0"/>
          </a:p>
          <a:p>
            <a:pPr lvl="1"/>
            <a:endParaRPr lang="en-US" sz="1200" dirty="0" smtClean="0"/>
          </a:p>
          <a:p>
            <a:pPr lvl="1"/>
            <a:endParaRPr lang="en-US" sz="1200" dirty="0"/>
          </a:p>
        </p:txBody>
      </p:sp>
      <p:sp>
        <p:nvSpPr>
          <p:cNvPr id="4" name="Footer Placeholder 3"/>
          <p:cNvSpPr>
            <a:spLocks noGrp="1"/>
          </p:cNvSpPr>
          <p:nvPr>
            <p:ph type="ftr" sz="quarter" idx="11"/>
          </p:nvPr>
        </p:nvSpPr>
        <p:spPr/>
        <p:txBody>
          <a:bodyPr/>
          <a:lstStyle/>
          <a:p>
            <a:r>
              <a:rPr lang="en-US" smtClean="0"/>
              <a:t>www.lassonde.utah.edu</a:t>
            </a:r>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143000"/>
            <a:ext cx="4171714" cy="5293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2811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Helvetica  "/>
        <a:ea typeface=""/>
        <a:cs typeface=""/>
      </a:majorFont>
      <a:minorFont>
        <a:latin typeface="Helvetica  "/>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TotalTime>
  <Words>1824</Words>
  <Application>Microsoft Office PowerPoint</Application>
  <PresentationFormat>On-screen Show (4:3)</PresentationFormat>
  <Paragraphs>240</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Custom Design</vt:lpstr>
      <vt:lpstr>Welcome to the Lassonde Institute</vt:lpstr>
      <vt:lpstr>PowerPoint Presentation</vt:lpstr>
      <vt:lpstr>PowerPoint Presentation</vt:lpstr>
      <vt:lpstr>PowerPoint Presentation</vt:lpstr>
      <vt:lpstr>PowerPoint Presentation</vt:lpstr>
      <vt:lpstr>Scholarships</vt:lpstr>
      <vt:lpstr>Direct Deposit for scholarship   </vt:lpstr>
      <vt:lpstr>Reimbursements </vt:lpstr>
      <vt:lpstr>Reimbursement Rules: </vt:lpstr>
      <vt:lpstr>Office of Risk Management - NEW DRIVER TRAINING – Must have to be reimbursed for mileage.   </vt:lpstr>
      <vt:lpstr>PowerPoint Presentation</vt:lpstr>
      <vt:lpstr>PowerPoint Presentation</vt:lpstr>
      <vt:lpstr>Lassonde House Rental and Rules  </vt:lpstr>
      <vt:lpstr>Contact Info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u0552890</dc:creator>
  <cp:lastModifiedBy>Windows User</cp:lastModifiedBy>
  <cp:revision>108</cp:revision>
  <cp:lastPrinted>2015-04-10T16:05:05Z</cp:lastPrinted>
  <dcterms:created xsi:type="dcterms:W3CDTF">2006-08-16T00:00:00Z</dcterms:created>
  <dcterms:modified xsi:type="dcterms:W3CDTF">2015-04-10T16:05:07Z</dcterms:modified>
</cp:coreProperties>
</file>