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58" r:id="rId5"/>
    <p:sldId id="260" r:id="rId6"/>
    <p:sldId id="261" r:id="rId7"/>
    <p:sldId id="259"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30" autoAdjust="0"/>
  </p:normalViewPr>
  <p:slideViewPr>
    <p:cSldViewPr snapToGrid="0">
      <p:cViewPr varScale="1">
        <p:scale>
          <a:sx n="108" d="100"/>
          <a:sy n="108" d="100"/>
        </p:scale>
        <p:origin x="-432"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56B57C-2F8C-4C7E-A98D-47D41ECCAF90}"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342830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6B57C-2F8C-4C7E-A98D-47D41ECCAF90}"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176759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6B57C-2F8C-4C7E-A98D-47D41ECCAF90}"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163535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56B57C-2F8C-4C7E-A98D-47D41ECCAF90}"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98890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6B57C-2F8C-4C7E-A98D-47D41ECCAF90}"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75419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56B57C-2F8C-4C7E-A98D-47D41ECCAF90}" type="datetimeFigureOut">
              <a:rPr lang="en-US" smtClean="0"/>
              <a:t>10/23/16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1570088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56B57C-2F8C-4C7E-A98D-47D41ECCAF90}" type="datetimeFigureOut">
              <a:rPr lang="en-US" smtClean="0"/>
              <a:t>10/23/16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2980456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56B57C-2F8C-4C7E-A98D-47D41ECCAF90}" type="datetimeFigureOut">
              <a:rPr lang="en-US" smtClean="0"/>
              <a:t>10/23/16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90511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56B57C-2F8C-4C7E-A98D-47D41ECCAF90}" type="datetimeFigureOut">
              <a:rPr lang="en-US" smtClean="0"/>
              <a:t>10/23/16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2772071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6B57C-2F8C-4C7E-A98D-47D41ECCAF90}" type="datetimeFigureOut">
              <a:rPr lang="en-US" smtClean="0"/>
              <a:t>10/23/16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516043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6B57C-2F8C-4C7E-A98D-47D41ECCAF90}" type="datetimeFigureOut">
              <a:rPr lang="en-US" smtClean="0"/>
              <a:t>10/23/16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23BBE-7DC9-422D-BD11-107A816BEB34}" type="slidenum">
              <a:rPr lang="en-US" smtClean="0"/>
              <a:t>‹#›</a:t>
            </a:fld>
            <a:endParaRPr lang="en-US"/>
          </a:p>
        </p:txBody>
      </p:sp>
    </p:spTree>
    <p:extLst>
      <p:ext uri="{BB962C8B-B14F-4D97-AF65-F5344CB8AC3E}">
        <p14:creationId xmlns:p14="http://schemas.microsoft.com/office/powerpoint/2010/main" val="23423300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6B57C-2F8C-4C7E-A98D-47D41ECCAF90}" type="datetimeFigureOut">
              <a:rPr lang="en-US" smtClean="0"/>
              <a:t>10/23/16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23BBE-7DC9-422D-BD11-107A816BEB34}" type="slidenum">
              <a:rPr lang="en-US" smtClean="0"/>
              <a:t>‹#›</a:t>
            </a:fld>
            <a:endParaRPr lang="en-US"/>
          </a:p>
        </p:txBody>
      </p:sp>
    </p:spTree>
    <p:extLst>
      <p:ext uri="{BB962C8B-B14F-4D97-AF65-F5344CB8AC3E}">
        <p14:creationId xmlns:p14="http://schemas.microsoft.com/office/powerpoint/2010/main" val="2654970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5C2013-%2014%20NVDC%5CT3SS%20Executive%20Summary_UEC_Final.pdf" TargetMode="External"/><Relationship Id="rId4" Type="http://schemas.openxmlformats.org/officeDocument/2006/relationships/hyperlink" Target="HotSpot%20Executive%20Summary.pdf" TargetMode="External"/><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www.lassonde.utah.edu/o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837"/>
            <a:ext cx="12192000" cy="787475"/>
          </a:xfrm>
          <a:prstGeom prst="rect">
            <a:avLst/>
          </a:prstGeom>
        </p:spPr>
      </p:pic>
      <p:sp>
        <p:nvSpPr>
          <p:cNvPr id="6" name="TextBox 5"/>
          <p:cNvSpPr txBox="1"/>
          <p:nvPr/>
        </p:nvSpPr>
        <p:spPr>
          <a:xfrm>
            <a:off x="3860612" y="1642762"/>
            <a:ext cx="4470776" cy="3785652"/>
          </a:xfrm>
          <a:prstGeom prst="rect">
            <a:avLst/>
          </a:prstGeom>
          <a:noFill/>
        </p:spPr>
        <p:txBody>
          <a:bodyPr wrap="none" rtlCol="0">
            <a:spAutoFit/>
          </a:bodyPr>
          <a:lstStyle/>
          <a:p>
            <a:pPr algn="ctr"/>
            <a:r>
              <a:rPr lang="en-US" sz="4000" b="1" dirty="0" smtClean="0"/>
              <a:t>Executive Summary </a:t>
            </a:r>
          </a:p>
          <a:p>
            <a:pPr algn="ctr"/>
            <a:r>
              <a:rPr lang="en-US" sz="4000" b="1" dirty="0" smtClean="0"/>
              <a:t>Workshop</a:t>
            </a:r>
          </a:p>
          <a:p>
            <a:pPr algn="ctr"/>
            <a:endParaRPr lang="en-US" sz="3200" b="1" dirty="0" smtClean="0"/>
          </a:p>
          <a:p>
            <a:pPr algn="ctr"/>
            <a:endParaRPr lang="en-US" sz="3200" b="1" dirty="0" smtClean="0"/>
          </a:p>
          <a:p>
            <a:pPr algn="ctr"/>
            <a:r>
              <a:rPr lang="en-US" sz="3200" b="1" dirty="0" smtClean="0"/>
              <a:t>Troy D’Ambrosio</a:t>
            </a:r>
          </a:p>
          <a:p>
            <a:pPr algn="ctr"/>
            <a:r>
              <a:rPr lang="en-US" sz="2000" b="1" dirty="0"/>
              <a:t>Associate Dean &amp; </a:t>
            </a:r>
            <a:endParaRPr lang="en-US" sz="2000" b="1" dirty="0" smtClean="0"/>
          </a:p>
          <a:p>
            <a:pPr algn="ctr"/>
            <a:r>
              <a:rPr lang="en-US" sz="2000" b="1" dirty="0" smtClean="0"/>
              <a:t>Executive Director</a:t>
            </a:r>
          </a:p>
          <a:p>
            <a:pPr algn="ctr"/>
            <a:r>
              <a:rPr lang="en-US" sz="2000" b="1" dirty="0"/>
              <a:t> </a:t>
            </a:r>
            <a:r>
              <a:rPr lang="en-US" sz="2000" b="1" dirty="0" smtClean="0"/>
              <a:t>Lassonde Entrepreneur Institute</a:t>
            </a:r>
            <a:r>
              <a:rPr lang="en-US" sz="2400" b="1" dirty="0" smtClean="0"/>
              <a:t>  </a:t>
            </a:r>
            <a:endParaRPr lang="en-US" sz="2400" b="1" dirty="0"/>
          </a:p>
        </p:txBody>
      </p:sp>
    </p:spTree>
    <p:extLst>
      <p:ext uri="{BB962C8B-B14F-4D97-AF65-F5344CB8AC3E}">
        <p14:creationId xmlns:p14="http://schemas.microsoft.com/office/powerpoint/2010/main" val="27312306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837"/>
            <a:ext cx="12192000" cy="787475"/>
          </a:xfrm>
          <a:prstGeom prst="rect">
            <a:avLst/>
          </a:prstGeom>
        </p:spPr>
      </p:pic>
      <p:sp>
        <p:nvSpPr>
          <p:cNvPr id="6" name="TextBox 5"/>
          <p:cNvSpPr txBox="1"/>
          <p:nvPr/>
        </p:nvSpPr>
        <p:spPr>
          <a:xfrm>
            <a:off x="1611567" y="1163792"/>
            <a:ext cx="4608698" cy="4647426"/>
          </a:xfrm>
          <a:prstGeom prst="rect">
            <a:avLst/>
          </a:prstGeom>
          <a:noFill/>
        </p:spPr>
        <p:txBody>
          <a:bodyPr wrap="none" rtlCol="0">
            <a:spAutoFit/>
          </a:bodyPr>
          <a:lstStyle/>
          <a:p>
            <a:r>
              <a:rPr lang="en-US" sz="4000" b="1" dirty="0" smtClean="0"/>
              <a:t>Executive Summary</a:t>
            </a:r>
          </a:p>
          <a:p>
            <a:r>
              <a:rPr lang="en-US" sz="4000" b="1" dirty="0" smtClean="0"/>
              <a:t> </a:t>
            </a:r>
          </a:p>
          <a:p>
            <a:pPr marL="571500" indent="-571500">
              <a:buFont typeface="Arial" panose="020B0604020202020204" pitchFamily="34" charset="0"/>
              <a:buChar char="•"/>
            </a:pPr>
            <a:r>
              <a:rPr lang="en-US" sz="3600" b="1" dirty="0" smtClean="0"/>
              <a:t>What is it?</a:t>
            </a:r>
          </a:p>
          <a:p>
            <a:endParaRPr lang="en-US" sz="4000" b="1" dirty="0"/>
          </a:p>
          <a:p>
            <a:pPr marL="571500" indent="-571500">
              <a:buFont typeface="Arial" panose="020B0604020202020204" pitchFamily="34" charset="0"/>
              <a:buChar char="•"/>
            </a:pPr>
            <a:r>
              <a:rPr lang="en-US" sz="3600" b="1" dirty="0" smtClean="0"/>
              <a:t>What is it purpose?</a:t>
            </a:r>
          </a:p>
          <a:p>
            <a:pPr marL="571500" indent="-571500">
              <a:buFont typeface="Arial" panose="020B0604020202020204" pitchFamily="34" charset="0"/>
              <a:buChar char="•"/>
            </a:pPr>
            <a:endParaRPr lang="en-US" sz="3600" b="1" dirty="0"/>
          </a:p>
          <a:p>
            <a:pPr marL="571500" indent="-571500">
              <a:buFont typeface="Arial" panose="020B0604020202020204" pitchFamily="34" charset="0"/>
              <a:buChar char="•"/>
            </a:pPr>
            <a:r>
              <a:rPr lang="en-US" sz="3600" b="1" dirty="0" smtClean="0"/>
              <a:t>Dos &amp; Don’ts</a:t>
            </a:r>
          </a:p>
          <a:p>
            <a:endParaRPr lang="en-US" sz="3200" b="1" dirty="0" smtClean="0"/>
          </a:p>
        </p:txBody>
      </p:sp>
    </p:spTree>
    <p:extLst>
      <p:ext uri="{BB962C8B-B14F-4D97-AF65-F5344CB8AC3E}">
        <p14:creationId xmlns:p14="http://schemas.microsoft.com/office/powerpoint/2010/main" val="38090309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837"/>
            <a:ext cx="12192000" cy="787475"/>
          </a:xfrm>
          <a:prstGeom prst="rect">
            <a:avLst/>
          </a:prstGeom>
        </p:spPr>
      </p:pic>
      <p:sp>
        <p:nvSpPr>
          <p:cNvPr id="6" name="TextBox 5"/>
          <p:cNvSpPr txBox="1"/>
          <p:nvPr/>
        </p:nvSpPr>
        <p:spPr>
          <a:xfrm>
            <a:off x="505142" y="1142020"/>
            <a:ext cx="11181715" cy="4370427"/>
          </a:xfrm>
          <a:prstGeom prst="rect">
            <a:avLst/>
          </a:prstGeom>
          <a:noFill/>
        </p:spPr>
        <p:txBody>
          <a:bodyPr wrap="none" rtlCol="0">
            <a:spAutoFit/>
          </a:bodyPr>
          <a:lstStyle/>
          <a:p>
            <a:endParaRPr lang="en-US" sz="3600" b="1" dirty="0" smtClean="0"/>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3600" b="1" dirty="0" smtClean="0"/>
              <a:t>Don’t use causal language</a:t>
            </a:r>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3600" b="1" dirty="0" smtClean="0"/>
              <a:t>Don’t forget to proofread – grammar &amp; spelling count</a:t>
            </a:r>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3600" b="1" dirty="0" smtClean="0"/>
              <a:t>Don’t forget to have someone else read it</a:t>
            </a:r>
          </a:p>
          <a:p>
            <a:endParaRPr lang="en-US" sz="3600" b="1" dirty="0" smtClean="0"/>
          </a:p>
          <a:p>
            <a:endParaRPr lang="en-US" sz="3600" b="1" dirty="0" smtClean="0"/>
          </a:p>
          <a:p>
            <a:endParaRPr lang="en-US" sz="3200" b="1" dirty="0" smtClean="0"/>
          </a:p>
        </p:txBody>
      </p:sp>
      <p:sp>
        <p:nvSpPr>
          <p:cNvPr id="2" name="Rectangle 1"/>
          <p:cNvSpPr/>
          <p:nvPr/>
        </p:nvSpPr>
        <p:spPr>
          <a:xfrm>
            <a:off x="7114123" y="185299"/>
            <a:ext cx="3936847" cy="646331"/>
          </a:xfrm>
          <a:prstGeom prst="rect">
            <a:avLst/>
          </a:prstGeom>
        </p:spPr>
        <p:txBody>
          <a:bodyPr wrap="none">
            <a:spAutoFit/>
          </a:bodyPr>
          <a:lstStyle/>
          <a:p>
            <a:r>
              <a:rPr lang="en-US" sz="3600" b="1" dirty="0" smtClean="0"/>
              <a:t>Executive Summary</a:t>
            </a:r>
          </a:p>
        </p:txBody>
      </p:sp>
    </p:spTree>
    <p:extLst>
      <p:ext uri="{BB962C8B-B14F-4D97-AF65-F5344CB8AC3E}">
        <p14:creationId xmlns:p14="http://schemas.microsoft.com/office/powerpoint/2010/main" val="33115760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837"/>
            <a:ext cx="12192000" cy="787475"/>
          </a:xfrm>
          <a:prstGeom prst="rect">
            <a:avLst/>
          </a:prstGeom>
        </p:spPr>
      </p:pic>
      <p:sp>
        <p:nvSpPr>
          <p:cNvPr id="6" name="TextBox 5"/>
          <p:cNvSpPr txBox="1"/>
          <p:nvPr/>
        </p:nvSpPr>
        <p:spPr>
          <a:xfrm>
            <a:off x="283030" y="1210254"/>
            <a:ext cx="11397342" cy="3908762"/>
          </a:xfrm>
          <a:prstGeom prst="rect">
            <a:avLst/>
          </a:prstGeom>
          <a:noFill/>
        </p:spPr>
        <p:txBody>
          <a:bodyPr wrap="square" rtlCol="0">
            <a:spAutoFit/>
          </a:bodyPr>
          <a:lstStyle/>
          <a:p>
            <a:r>
              <a:rPr lang="en-US" sz="3200" b="1" dirty="0" smtClean="0"/>
              <a:t>Don’t be too technical, use industry jargon or acronyms </a:t>
            </a:r>
            <a:r>
              <a:rPr lang="en-US" sz="1400" b="1" dirty="0" smtClean="0"/>
              <a:t>(unless defined)</a:t>
            </a:r>
            <a:endParaRPr lang="en-US" sz="1400" dirty="0"/>
          </a:p>
          <a:p>
            <a:endParaRPr lang="en-US" dirty="0" smtClean="0">
              <a:solidFill>
                <a:srgbClr val="FF0000"/>
              </a:solidFill>
            </a:endParaRPr>
          </a:p>
          <a:p>
            <a:pPr marL="347663"/>
            <a:r>
              <a:rPr lang="en-US" dirty="0" smtClean="0">
                <a:solidFill>
                  <a:srgbClr val="FF0000"/>
                </a:solidFill>
              </a:rPr>
              <a:t>Excessive </a:t>
            </a:r>
            <a:r>
              <a:rPr lang="en-US" dirty="0">
                <a:solidFill>
                  <a:srgbClr val="FF0000"/>
                </a:solidFill>
              </a:rPr>
              <a:t>collagen remodeling</a:t>
            </a:r>
            <a:r>
              <a:rPr lang="en-US" dirty="0"/>
              <a:t> is associated with various pathological conditions (e.g., tumor, arthritis, osteoporosis, fibrosis). In addition, collagen-based biomaterials are widely used for drug delivery and tissue engineering. Thus, the ability to target denatured collagens under remodeling could lead to new diagnostics and therapeutics as well as applications in regenerative medicine. We envisioned that the </a:t>
            </a:r>
            <a:r>
              <a:rPr lang="en-US" b="1" dirty="0"/>
              <a:t>triple helix </a:t>
            </a:r>
            <a:r>
              <a:rPr lang="en-US" dirty="0"/>
              <a:t>structure of collagen could provide a unique mechanism for targeting denatured collagen. In our research group, we develop a </a:t>
            </a:r>
            <a:r>
              <a:rPr lang="en-US" dirty="0">
                <a:solidFill>
                  <a:srgbClr val="FF0000"/>
                </a:solidFill>
              </a:rPr>
              <a:t>collagen mimetic peptide </a:t>
            </a:r>
            <a:r>
              <a:rPr lang="en-US" b="1" dirty="0">
                <a:solidFill>
                  <a:srgbClr val="FF0000"/>
                </a:solidFill>
              </a:rPr>
              <a:t>(CMP) </a:t>
            </a:r>
            <a:r>
              <a:rPr lang="en-US" dirty="0"/>
              <a:t>that can </a:t>
            </a:r>
            <a:r>
              <a:rPr lang="en-US" b="1" dirty="0"/>
              <a:t>specifically bind to damaged collagen </a:t>
            </a:r>
            <a:r>
              <a:rPr lang="en-US" dirty="0"/>
              <a:t>denatured by heat or enzymatic digestion. We show that the binding is driven by the </a:t>
            </a:r>
            <a:r>
              <a:rPr lang="en-US" dirty="0">
                <a:solidFill>
                  <a:srgbClr val="FF0000"/>
                </a:solidFill>
              </a:rPr>
              <a:t>triple helical hybridization process between monomeric CMPs and the denatured collagen strands, in a manner similar to DNA hybridization. </a:t>
            </a:r>
            <a:r>
              <a:rPr lang="en-US" dirty="0"/>
              <a:t>The CMP is a simple peptide that can be conjugated to a variety of bio-functional molecules. The discovery presented here is a new way to target the microenvironment of abnormal tissues and could lead to new opportunities for management of numerous injuries and diseases associated with collagen remodeling. </a:t>
            </a:r>
            <a:endParaRPr lang="en-US" b="1" dirty="0" smtClean="0"/>
          </a:p>
        </p:txBody>
      </p:sp>
      <p:sp>
        <p:nvSpPr>
          <p:cNvPr id="2" name="Rectangle 1"/>
          <p:cNvSpPr/>
          <p:nvPr/>
        </p:nvSpPr>
        <p:spPr>
          <a:xfrm>
            <a:off x="7114123" y="185299"/>
            <a:ext cx="3936847" cy="646331"/>
          </a:xfrm>
          <a:prstGeom prst="rect">
            <a:avLst/>
          </a:prstGeom>
        </p:spPr>
        <p:txBody>
          <a:bodyPr wrap="none">
            <a:spAutoFit/>
          </a:bodyPr>
          <a:lstStyle/>
          <a:p>
            <a:r>
              <a:rPr lang="en-US" sz="3600" b="1" dirty="0" smtClean="0"/>
              <a:t>Executive Summary</a:t>
            </a:r>
          </a:p>
        </p:txBody>
      </p:sp>
    </p:spTree>
    <p:extLst>
      <p:ext uri="{BB962C8B-B14F-4D97-AF65-F5344CB8AC3E}">
        <p14:creationId xmlns:p14="http://schemas.microsoft.com/office/powerpoint/2010/main" val="2914777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969506445"/>
              </p:ext>
            </p:extLst>
          </p:nvPr>
        </p:nvGraphicFramePr>
        <p:xfrm>
          <a:off x="5453743" y="588132"/>
          <a:ext cx="4872492" cy="6306338"/>
        </p:xfrm>
        <a:graphic>
          <a:graphicData uri="http://schemas.openxmlformats.org/presentationml/2006/ole">
            <mc:AlternateContent xmlns:mc="http://schemas.openxmlformats.org/markup-compatibility/2006">
              <mc:Choice xmlns:v="urn:schemas-microsoft-com:vml" Requires="v">
                <p:oleObj spid="_x0000_s1043" name="Acrobat Document" r:id="rId3" imgW="5829300" imgH="7543800" progId="Acrobat.Document.11">
                  <p:embed/>
                </p:oleObj>
              </mc:Choice>
              <mc:Fallback>
                <p:oleObj name="Acrobat Document" r:id="rId3" imgW="5829300" imgH="7543800" progId="Acrobat.Document.11">
                  <p:embed/>
                  <p:pic>
                    <p:nvPicPr>
                      <p:cNvPr id="0" name=""/>
                      <p:cNvPicPr/>
                      <p:nvPr/>
                    </p:nvPicPr>
                    <p:blipFill>
                      <a:blip r:embed="rId4"/>
                      <a:stretch>
                        <a:fillRect/>
                      </a:stretch>
                    </p:blipFill>
                    <p:spPr>
                      <a:xfrm>
                        <a:off x="5453743" y="588132"/>
                        <a:ext cx="4872492" cy="6306338"/>
                      </a:xfrm>
                      <a:prstGeom prst="rect">
                        <a:avLst/>
                      </a:prstGeom>
                    </p:spPr>
                  </p:pic>
                </p:oleObj>
              </mc:Fallback>
            </mc:AlternateContent>
          </a:graphicData>
        </a:graphic>
      </p:graphicFrame>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18837"/>
            <a:ext cx="12192000" cy="787475"/>
          </a:xfrm>
          <a:prstGeom prst="rect">
            <a:avLst/>
          </a:prstGeom>
        </p:spPr>
      </p:pic>
      <p:sp>
        <p:nvSpPr>
          <p:cNvPr id="6" name="TextBox 5"/>
          <p:cNvSpPr txBox="1"/>
          <p:nvPr/>
        </p:nvSpPr>
        <p:spPr>
          <a:xfrm>
            <a:off x="453992" y="1109363"/>
            <a:ext cx="4321889" cy="1354217"/>
          </a:xfrm>
          <a:prstGeom prst="rect">
            <a:avLst/>
          </a:prstGeom>
          <a:noFill/>
        </p:spPr>
        <p:txBody>
          <a:bodyPr wrap="none" rtlCol="0">
            <a:spAutoFit/>
          </a:bodyPr>
          <a:lstStyle/>
          <a:p>
            <a:r>
              <a:rPr lang="en-US" sz="3600" b="1" dirty="0" smtClean="0"/>
              <a:t>Don’t fill up the page </a:t>
            </a:r>
          </a:p>
          <a:p>
            <a:r>
              <a:rPr lang="en-US" sz="3600" b="1" dirty="0" smtClean="0"/>
              <a:t>with text</a:t>
            </a:r>
          </a:p>
          <a:p>
            <a:pPr marL="571500" indent="-571500">
              <a:buFont typeface="Arial" panose="020B0604020202020204" pitchFamily="34" charset="0"/>
              <a:buChar char="•"/>
            </a:pPr>
            <a:endParaRPr lang="en-US" sz="1000" b="1" dirty="0" smtClean="0"/>
          </a:p>
        </p:txBody>
      </p:sp>
      <p:sp>
        <p:nvSpPr>
          <p:cNvPr id="2" name="Rectangle 1"/>
          <p:cNvSpPr/>
          <p:nvPr/>
        </p:nvSpPr>
        <p:spPr>
          <a:xfrm>
            <a:off x="7114123" y="185299"/>
            <a:ext cx="3936847" cy="646331"/>
          </a:xfrm>
          <a:prstGeom prst="rect">
            <a:avLst/>
          </a:prstGeom>
        </p:spPr>
        <p:txBody>
          <a:bodyPr wrap="none">
            <a:spAutoFit/>
          </a:bodyPr>
          <a:lstStyle/>
          <a:p>
            <a:r>
              <a:rPr lang="en-US" sz="3600" b="1" dirty="0" smtClean="0"/>
              <a:t>Executive Summary</a:t>
            </a:r>
          </a:p>
        </p:txBody>
      </p:sp>
    </p:spTree>
    <p:extLst>
      <p:ext uri="{BB962C8B-B14F-4D97-AF65-F5344CB8AC3E}">
        <p14:creationId xmlns:p14="http://schemas.microsoft.com/office/powerpoint/2010/main" val="17150774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837"/>
            <a:ext cx="12192000" cy="787475"/>
          </a:xfrm>
          <a:prstGeom prst="rect">
            <a:avLst/>
          </a:prstGeom>
        </p:spPr>
      </p:pic>
      <p:sp>
        <p:nvSpPr>
          <p:cNvPr id="6" name="TextBox 5"/>
          <p:cNvSpPr txBox="1"/>
          <p:nvPr/>
        </p:nvSpPr>
        <p:spPr>
          <a:xfrm>
            <a:off x="1107134" y="1337963"/>
            <a:ext cx="8702126" cy="5632311"/>
          </a:xfrm>
          <a:prstGeom prst="rect">
            <a:avLst/>
          </a:prstGeom>
          <a:noFill/>
        </p:spPr>
        <p:txBody>
          <a:bodyPr wrap="none" rtlCol="0">
            <a:spAutoFit/>
          </a:bodyPr>
          <a:lstStyle/>
          <a:p>
            <a:r>
              <a:rPr lang="en-US" sz="3600" b="1" dirty="0" smtClean="0"/>
              <a:t>Don’ts</a:t>
            </a:r>
          </a:p>
          <a:p>
            <a:pPr marL="571500" indent="-571500">
              <a:buFont typeface="Arial" panose="020B0604020202020204" pitchFamily="34" charset="0"/>
              <a:buChar char="•"/>
            </a:pPr>
            <a:r>
              <a:rPr lang="en-US" sz="3600" b="1" dirty="0" smtClean="0"/>
              <a:t>Don’t be too technical</a:t>
            </a:r>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3600" b="1" dirty="0" smtClean="0"/>
              <a:t>Don’t fill up all the pages with text</a:t>
            </a:r>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3600" b="1" dirty="0" smtClean="0"/>
              <a:t>Don’t use causal language</a:t>
            </a:r>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3600" b="1" dirty="0" smtClean="0"/>
              <a:t>Don’t forget to proofread</a:t>
            </a:r>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3600" b="1" dirty="0" smtClean="0"/>
              <a:t>Don’t forget to have someone else read it</a:t>
            </a:r>
          </a:p>
          <a:p>
            <a:endParaRPr lang="en-US" sz="3600" b="1" dirty="0" smtClean="0"/>
          </a:p>
          <a:p>
            <a:endParaRPr lang="en-US" sz="3600" b="1" dirty="0" smtClean="0"/>
          </a:p>
          <a:p>
            <a:endParaRPr lang="en-US" sz="3200" b="1" dirty="0" smtClean="0"/>
          </a:p>
        </p:txBody>
      </p:sp>
      <p:sp>
        <p:nvSpPr>
          <p:cNvPr id="2" name="Rectangle 1"/>
          <p:cNvSpPr/>
          <p:nvPr/>
        </p:nvSpPr>
        <p:spPr>
          <a:xfrm>
            <a:off x="7114123" y="185299"/>
            <a:ext cx="3936847" cy="646331"/>
          </a:xfrm>
          <a:prstGeom prst="rect">
            <a:avLst/>
          </a:prstGeom>
        </p:spPr>
        <p:txBody>
          <a:bodyPr wrap="none">
            <a:spAutoFit/>
          </a:bodyPr>
          <a:lstStyle/>
          <a:p>
            <a:r>
              <a:rPr lang="en-US" sz="3600" b="1" dirty="0" smtClean="0"/>
              <a:t>Executive Summary</a:t>
            </a:r>
          </a:p>
        </p:txBody>
      </p:sp>
    </p:spTree>
    <p:extLst>
      <p:ext uri="{BB962C8B-B14F-4D97-AF65-F5344CB8AC3E}">
        <p14:creationId xmlns:p14="http://schemas.microsoft.com/office/powerpoint/2010/main" val="16006660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837"/>
            <a:ext cx="12192000" cy="787475"/>
          </a:xfrm>
          <a:prstGeom prst="rect">
            <a:avLst/>
          </a:prstGeom>
        </p:spPr>
      </p:pic>
      <p:sp>
        <p:nvSpPr>
          <p:cNvPr id="6" name="TextBox 5"/>
          <p:cNvSpPr txBox="1"/>
          <p:nvPr/>
        </p:nvSpPr>
        <p:spPr>
          <a:xfrm>
            <a:off x="694538" y="1477388"/>
            <a:ext cx="10445552" cy="2616101"/>
          </a:xfrm>
          <a:prstGeom prst="rect">
            <a:avLst/>
          </a:prstGeom>
          <a:noFill/>
        </p:spPr>
        <p:txBody>
          <a:bodyPr wrap="none" rtlCol="0">
            <a:spAutoFit/>
          </a:bodyPr>
          <a:lstStyle/>
          <a:p>
            <a:r>
              <a:rPr lang="en-US" sz="3600" b="1" dirty="0" smtClean="0"/>
              <a:t>Dos</a:t>
            </a:r>
          </a:p>
          <a:p>
            <a:pPr marL="571500" indent="-571500">
              <a:buFont typeface="Arial" panose="020B0604020202020204" pitchFamily="34" charset="0"/>
              <a:buChar char="•"/>
            </a:pPr>
            <a:r>
              <a:rPr lang="en-US" sz="3600" b="1" dirty="0" smtClean="0"/>
              <a:t>Use plain English – not jargon</a:t>
            </a:r>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3600" b="1" dirty="0" smtClean="0"/>
              <a:t>Use persuasive language – this is a sales document</a:t>
            </a:r>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3600" b="1" dirty="0" smtClean="0"/>
              <a:t>Use one voice – active is preferred</a:t>
            </a:r>
          </a:p>
        </p:txBody>
      </p:sp>
      <p:sp>
        <p:nvSpPr>
          <p:cNvPr id="2" name="Rectangle 1"/>
          <p:cNvSpPr/>
          <p:nvPr/>
        </p:nvSpPr>
        <p:spPr>
          <a:xfrm>
            <a:off x="7114123" y="185299"/>
            <a:ext cx="3936847" cy="646331"/>
          </a:xfrm>
          <a:prstGeom prst="rect">
            <a:avLst/>
          </a:prstGeom>
        </p:spPr>
        <p:txBody>
          <a:bodyPr wrap="none">
            <a:spAutoFit/>
          </a:bodyPr>
          <a:lstStyle/>
          <a:p>
            <a:r>
              <a:rPr lang="en-US" sz="3600" b="1" dirty="0" smtClean="0"/>
              <a:t>Executive Summary</a:t>
            </a:r>
          </a:p>
        </p:txBody>
      </p:sp>
    </p:spTree>
    <p:extLst>
      <p:ext uri="{BB962C8B-B14F-4D97-AF65-F5344CB8AC3E}">
        <p14:creationId xmlns:p14="http://schemas.microsoft.com/office/powerpoint/2010/main" val="11276348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837"/>
            <a:ext cx="12192000" cy="787475"/>
          </a:xfrm>
          <a:prstGeom prst="rect">
            <a:avLst/>
          </a:prstGeom>
        </p:spPr>
      </p:pic>
      <p:sp>
        <p:nvSpPr>
          <p:cNvPr id="6" name="TextBox 5"/>
          <p:cNvSpPr txBox="1"/>
          <p:nvPr/>
        </p:nvSpPr>
        <p:spPr>
          <a:xfrm>
            <a:off x="683653" y="889559"/>
            <a:ext cx="10546798" cy="6309420"/>
          </a:xfrm>
          <a:prstGeom prst="rect">
            <a:avLst/>
          </a:prstGeom>
          <a:noFill/>
        </p:spPr>
        <p:txBody>
          <a:bodyPr wrap="none" rtlCol="0">
            <a:spAutoFit/>
          </a:bodyPr>
          <a:lstStyle/>
          <a:p>
            <a:r>
              <a:rPr lang="en-US" sz="3600" b="1" dirty="0" smtClean="0"/>
              <a:t>Dos</a:t>
            </a:r>
          </a:p>
          <a:p>
            <a:pPr marL="571500" indent="-571500">
              <a:buFont typeface="Arial" panose="020B0604020202020204" pitchFamily="34" charset="0"/>
              <a:buChar char="•"/>
            </a:pPr>
            <a:r>
              <a:rPr lang="en-US" sz="2800" b="1" dirty="0" smtClean="0"/>
              <a:t>Use the front cover effectively</a:t>
            </a:r>
          </a:p>
          <a:p>
            <a:pPr marL="1028700" lvl="1" indent="-571500">
              <a:buFont typeface="Wingdings" panose="05000000000000000000" pitchFamily="2" charset="2"/>
              <a:buChar char="ü"/>
            </a:pPr>
            <a:r>
              <a:rPr lang="en-US" sz="2400" b="1" dirty="0" smtClean="0"/>
              <a:t>Name &amp; logo</a:t>
            </a:r>
          </a:p>
          <a:p>
            <a:pPr marL="1028700" lvl="1" indent="-571500">
              <a:buFont typeface="Wingdings" panose="05000000000000000000" pitchFamily="2" charset="2"/>
              <a:buChar char="ü"/>
            </a:pPr>
            <a:r>
              <a:rPr lang="en-US" sz="2400" b="1" dirty="0" smtClean="0"/>
              <a:t>10 word statement – what you do, why some one would by it</a:t>
            </a:r>
          </a:p>
          <a:p>
            <a:pPr marL="1028700" lvl="1" indent="-571500">
              <a:buFont typeface="Wingdings" panose="05000000000000000000" pitchFamily="2" charset="2"/>
              <a:buChar char="ü"/>
            </a:pPr>
            <a:r>
              <a:rPr lang="en-US" sz="2400" b="1" dirty="0" smtClean="0"/>
              <a:t>Team members</a:t>
            </a:r>
          </a:p>
          <a:p>
            <a:pPr marL="1028700" lvl="1" indent="-571500">
              <a:buFont typeface="Wingdings" panose="05000000000000000000" pitchFamily="2" charset="2"/>
              <a:buChar char="ü"/>
            </a:pPr>
            <a:endParaRPr lang="en-US" sz="2800" b="1" dirty="0" smtClean="0"/>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2800" b="1" dirty="0" smtClean="0"/>
              <a:t>Use pictures, graphs, charts, lists &amp; bullet points</a:t>
            </a:r>
          </a:p>
          <a:p>
            <a:pPr marL="914400" lvl="1" indent="-457200">
              <a:buFont typeface="Wingdings" panose="05000000000000000000" pitchFamily="2" charset="2"/>
              <a:buChar char="ü"/>
            </a:pPr>
            <a:r>
              <a:rPr lang="en-US" sz="2400" b="1" dirty="0" smtClean="0"/>
              <a:t>Remember a picture is a worth a thousand words</a:t>
            </a:r>
          </a:p>
          <a:p>
            <a:pPr marL="914400" lvl="1" indent="-457200">
              <a:buFont typeface="Wingdings" panose="05000000000000000000" pitchFamily="2" charset="2"/>
              <a:buChar char="ü"/>
            </a:pPr>
            <a:endParaRPr lang="en-US" sz="2400" b="1" dirty="0" smtClean="0"/>
          </a:p>
          <a:p>
            <a:pPr marL="571500" indent="-571500">
              <a:buFont typeface="Arial" panose="020B0604020202020204" pitchFamily="34" charset="0"/>
              <a:buChar char="•"/>
            </a:pPr>
            <a:endParaRPr lang="en-US" sz="1000" b="1" dirty="0" smtClean="0"/>
          </a:p>
          <a:p>
            <a:pPr marL="571500" indent="-571500">
              <a:buFont typeface="Arial" panose="020B0604020202020204" pitchFamily="34" charset="0"/>
              <a:buChar char="•"/>
            </a:pPr>
            <a:r>
              <a:rPr lang="en-US" sz="2800" b="1" dirty="0" smtClean="0"/>
              <a:t>Use paragraph headers effectively </a:t>
            </a:r>
          </a:p>
          <a:p>
            <a:pPr marL="1028700" lvl="1" indent="-571500">
              <a:buFont typeface="Wingdings" panose="05000000000000000000" pitchFamily="2" charset="2"/>
              <a:buChar char="ü"/>
            </a:pPr>
            <a:r>
              <a:rPr lang="en-US" sz="2400" b="1" dirty="0" smtClean="0"/>
              <a:t>If someone only reads the headers they should understand your business</a:t>
            </a:r>
          </a:p>
          <a:p>
            <a:pPr marL="1028700" lvl="1" indent="-571500">
              <a:buFont typeface="Wingdings" panose="05000000000000000000" pitchFamily="2" charset="2"/>
              <a:buChar char="ü"/>
            </a:pPr>
            <a:r>
              <a:rPr lang="en-US" sz="2400" b="1" dirty="0" smtClean="0"/>
              <a:t>Topic sentence of each paragraph</a:t>
            </a:r>
          </a:p>
          <a:p>
            <a:pPr lvl="1"/>
            <a:endParaRPr lang="en-US" sz="2400" b="1" dirty="0"/>
          </a:p>
          <a:p>
            <a:pPr lvl="1"/>
            <a:r>
              <a:rPr lang="en-US" sz="2400" b="1" dirty="0" smtClean="0">
                <a:hlinkClick r:id="rId3" action="ppaction://hlinkfile"/>
              </a:rPr>
              <a:t>Example</a:t>
            </a:r>
            <a:r>
              <a:rPr lang="en-US" sz="2400" b="1" dirty="0" smtClean="0"/>
              <a:t> 1			</a:t>
            </a:r>
            <a:r>
              <a:rPr lang="en-US" sz="2400" b="1" dirty="0" smtClean="0">
                <a:hlinkClick r:id="rId4" action="ppaction://hlinkfile"/>
              </a:rPr>
              <a:t>Example</a:t>
            </a:r>
            <a:r>
              <a:rPr lang="en-US" sz="2400" b="1" dirty="0" smtClean="0"/>
              <a:t> 2</a:t>
            </a:r>
          </a:p>
          <a:p>
            <a:pPr marL="1028700" lvl="1" indent="-571500">
              <a:buFont typeface="Wingdings" panose="05000000000000000000" pitchFamily="2" charset="2"/>
              <a:buChar char="ü"/>
            </a:pPr>
            <a:endParaRPr lang="en-US" sz="1000" b="1" dirty="0"/>
          </a:p>
          <a:p>
            <a:endParaRPr lang="en-US" sz="1000" b="1" dirty="0" smtClean="0"/>
          </a:p>
        </p:txBody>
      </p:sp>
      <p:sp>
        <p:nvSpPr>
          <p:cNvPr id="2" name="Rectangle 1"/>
          <p:cNvSpPr/>
          <p:nvPr/>
        </p:nvSpPr>
        <p:spPr>
          <a:xfrm>
            <a:off x="7114123" y="185299"/>
            <a:ext cx="3936847" cy="646331"/>
          </a:xfrm>
          <a:prstGeom prst="rect">
            <a:avLst/>
          </a:prstGeom>
        </p:spPr>
        <p:txBody>
          <a:bodyPr wrap="none">
            <a:spAutoFit/>
          </a:bodyPr>
          <a:lstStyle/>
          <a:p>
            <a:r>
              <a:rPr lang="en-US" sz="3600" b="1" dirty="0" smtClean="0"/>
              <a:t>Executive Summary</a:t>
            </a:r>
          </a:p>
        </p:txBody>
      </p:sp>
    </p:spTree>
    <p:extLst>
      <p:ext uri="{BB962C8B-B14F-4D97-AF65-F5344CB8AC3E}">
        <p14:creationId xmlns:p14="http://schemas.microsoft.com/office/powerpoint/2010/main" val="33920467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837"/>
            <a:ext cx="12192000" cy="787475"/>
          </a:xfrm>
          <a:prstGeom prst="rect">
            <a:avLst/>
          </a:prstGeom>
        </p:spPr>
      </p:pic>
      <p:sp>
        <p:nvSpPr>
          <p:cNvPr id="2" name="Rectangle 1"/>
          <p:cNvSpPr/>
          <p:nvPr/>
        </p:nvSpPr>
        <p:spPr>
          <a:xfrm>
            <a:off x="7114123" y="185299"/>
            <a:ext cx="3936847" cy="646331"/>
          </a:xfrm>
          <a:prstGeom prst="rect">
            <a:avLst/>
          </a:prstGeom>
        </p:spPr>
        <p:txBody>
          <a:bodyPr wrap="none">
            <a:spAutoFit/>
          </a:bodyPr>
          <a:lstStyle/>
          <a:p>
            <a:r>
              <a:rPr lang="en-US" sz="3600" b="1" dirty="0" smtClean="0"/>
              <a:t>Executive Summary</a:t>
            </a:r>
          </a:p>
        </p:txBody>
      </p:sp>
      <p:sp>
        <p:nvSpPr>
          <p:cNvPr id="7" name="TextBox 6"/>
          <p:cNvSpPr txBox="1"/>
          <p:nvPr/>
        </p:nvSpPr>
        <p:spPr>
          <a:xfrm>
            <a:off x="45720" y="972774"/>
            <a:ext cx="11978640" cy="5970865"/>
          </a:xfrm>
          <a:prstGeom prst="rect">
            <a:avLst/>
          </a:prstGeom>
          <a:noFill/>
        </p:spPr>
        <p:txBody>
          <a:bodyPr wrap="square" rtlCol="0">
            <a:spAutoFit/>
          </a:bodyPr>
          <a:lstStyle/>
          <a:p>
            <a:r>
              <a:rPr lang="en-US" sz="3600" b="1" dirty="0" smtClean="0"/>
              <a:t>Opportunity Quest</a:t>
            </a:r>
          </a:p>
          <a:p>
            <a:endParaRPr lang="en-US" sz="1000" b="1" dirty="0" smtClean="0"/>
          </a:p>
          <a:p>
            <a:pPr marL="457200" indent="-457200">
              <a:buFont typeface="Wingdings" panose="05000000000000000000" pitchFamily="2" charset="2"/>
              <a:buChar char="Ø"/>
            </a:pPr>
            <a:r>
              <a:rPr lang="en-US" sz="2400" b="1" dirty="0" smtClean="0"/>
              <a:t>3 pages – plus cover page</a:t>
            </a:r>
          </a:p>
          <a:p>
            <a:endParaRPr lang="en-US" sz="2400" b="1" dirty="0" smtClean="0"/>
          </a:p>
          <a:p>
            <a:pPr marL="457200" indent="-457200">
              <a:buFont typeface="Wingdings" panose="05000000000000000000" pitchFamily="2" charset="2"/>
              <a:buChar char="Ø"/>
            </a:pPr>
            <a:r>
              <a:rPr lang="en-US" sz="2400" b="1" dirty="0" smtClean="0"/>
              <a:t>Briefly describe</a:t>
            </a:r>
          </a:p>
          <a:p>
            <a:pPr marL="914400" lvl="1" indent="-457200">
              <a:buFont typeface="Wingdings" panose="05000000000000000000" pitchFamily="2" charset="2"/>
              <a:buChar char="Ø"/>
            </a:pPr>
            <a:r>
              <a:rPr lang="en-US" sz="2400" b="1" dirty="0" smtClean="0"/>
              <a:t>Company overview</a:t>
            </a:r>
          </a:p>
          <a:p>
            <a:pPr marL="914400" lvl="1" indent="-457200">
              <a:buFont typeface="Wingdings" panose="05000000000000000000" pitchFamily="2" charset="2"/>
              <a:buChar char="Ø"/>
            </a:pPr>
            <a:r>
              <a:rPr lang="en-US" sz="2400" b="1" dirty="0" smtClean="0"/>
              <a:t>Product or services the business will provide</a:t>
            </a:r>
          </a:p>
          <a:p>
            <a:pPr marL="914400" lvl="1" indent="-457200">
              <a:buFont typeface="Wingdings" panose="05000000000000000000" pitchFamily="2" charset="2"/>
              <a:buChar char="Ø"/>
            </a:pPr>
            <a:r>
              <a:rPr lang="en-US" sz="2400" b="1" dirty="0" smtClean="0"/>
              <a:t>Market need (pain point)</a:t>
            </a:r>
          </a:p>
          <a:p>
            <a:pPr marL="914400" lvl="1" indent="-457200">
              <a:buFont typeface="Wingdings" panose="05000000000000000000" pitchFamily="2" charset="2"/>
              <a:buChar char="Ø"/>
            </a:pPr>
            <a:r>
              <a:rPr lang="en-US" sz="2400" b="1" dirty="0" smtClean="0"/>
              <a:t>Target customers</a:t>
            </a:r>
          </a:p>
          <a:p>
            <a:pPr marL="914400" lvl="1" indent="-457200">
              <a:buFont typeface="Wingdings" panose="05000000000000000000" pitchFamily="2" charset="2"/>
              <a:buChar char="Ø"/>
            </a:pPr>
            <a:r>
              <a:rPr lang="en-US" sz="2400" b="1" dirty="0" smtClean="0"/>
              <a:t>General business strategy – how the company will sell the product or service and make a profit</a:t>
            </a:r>
          </a:p>
          <a:p>
            <a:pPr marL="914400" lvl="1" indent="-457200">
              <a:buFont typeface="Wingdings" panose="05000000000000000000" pitchFamily="2" charset="2"/>
              <a:buChar char="Ø"/>
            </a:pPr>
            <a:endParaRPr lang="en-US" sz="2400" b="1" dirty="0" smtClean="0"/>
          </a:p>
          <a:p>
            <a:pPr marL="457200" indent="-457200">
              <a:buFont typeface="Wingdings" panose="05000000000000000000" pitchFamily="2" charset="2"/>
              <a:buChar char="Ø"/>
            </a:pPr>
            <a:r>
              <a:rPr lang="en-US" sz="2400" b="1" dirty="0" smtClean="0"/>
              <a:t>2 minute </a:t>
            </a:r>
            <a:r>
              <a:rPr lang="en-US" sz="2400" b="1" dirty="0" smtClean="0"/>
              <a:t>video if you make it to top 10 </a:t>
            </a:r>
            <a:endParaRPr lang="en-US" sz="2400" b="1" dirty="0" smtClean="0"/>
          </a:p>
          <a:p>
            <a:pPr marL="914400" lvl="1" indent="-457200">
              <a:buFont typeface="Wingdings" panose="05000000000000000000" pitchFamily="2" charset="2"/>
              <a:buChar char="Ø"/>
            </a:pPr>
            <a:endParaRPr lang="en-US" sz="2400" b="1" dirty="0"/>
          </a:p>
          <a:p>
            <a:pPr marL="457200" indent="-457200">
              <a:buFont typeface="Wingdings" panose="05000000000000000000" pitchFamily="2" charset="2"/>
              <a:buChar char="Ø"/>
            </a:pPr>
            <a:r>
              <a:rPr lang="en-US" sz="2400" b="1" dirty="0" smtClean="0"/>
              <a:t>Submit online </a:t>
            </a:r>
            <a:r>
              <a:rPr lang="en-US" sz="2400" b="1" dirty="0" smtClean="0"/>
              <a:t>at </a:t>
            </a:r>
            <a:r>
              <a:rPr lang="en-US" sz="2400" b="1" i="1" dirty="0" smtClean="0">
                <a:hlinkClick r:id="rId3"/>
              </a:rPr>
              <a:t>lassonde.utah.edu/oq</a:t>
            </a:r>
            <a:r>
              <a:rPr lang="en-US" sz="2400" b="1" i="1" dirty="0" smtClean="0"/>
              <a:t> </a:t>
            </a:r>
            <a:r>
              <a:rPr lang="en-US" sz="2400" b="1" dirty="0" smtClean="0"/>
              <a:t>in </a:t>
            </a:r>
            <a:r>
              <a:rPr lang="en-US" sz="2400" b="1" dirty="0" smtClean="0"/>
              <a:t>pdf format by Friday, </a:t>
            </a:r>
            <a:r>
              <a:rPr lang="en-US" sz="2400" b="1" dirty="0" smtClean="0"/>
              <a:t>December 1</a:t>
            </a:r>
            <a:r>
              <a:rPr lang="en-US" sz="2400" b="1" baseline="30000" dirty="0" smtClean="0"/>
              <a:t>st</a:t>
            </a:r>
            <a:r>
              <a:rPr lang="en-US" sz="2400" b="1" dirty="0" smtClean="0"/>
              <a:t> </a:t>
            </a:r>
            <a:r>
              <a:rPr lang="en-US" sz="2400" b="1" dirty="0" smtClean="0"/>
              <a:t>2016</a:t>
            </a:r>
          </a:p>
          <a:p>
            <a:endParaRPr lang="en-US" sz="2400" b="1" dirty="0"/>
          </a:p>
        </p:txBody>
      </p:sp>
    </p:spTree>
    <p:extLst>
      <p:ext uri="{BB962C8B-B14F-4D97-AF65-F5344CB8AC3E}">
        <p14:creationId xmlns:p14="http://schemas.microsoft.com/office/powerpoint/2010/main" val="37552751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466</Words>
  <Application>Microsoft Macintosh PowerPoint</Application>
  <PresentationFormat>Custom</PresentationFormat>
  <Paragraphs>82</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Acrobat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Jaron Hall</cp:lastModifiedBy>
  <cp:revision>29</cp:revision>
  <dcterms:created xsi:type="dcterms:W3CDTF">2016-01-08T19:30:08Z</dcterms:created>
  <dcterms:modified xsi:type="dcterms:W3CDTF">2016-10-23T20:30:40Z</dcterms:modified>
</cp:coreProperties>
</file>