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61" r:id="rId4"/>
    <p:sldId id="271" r:id="rId5"/>
    <p:sldId id="260" r:id="rId6"/>
    <p:sldId id="265" r:id="rId7"/>
    <p:sldId id="263" r:id="rId8"/>
    <p:sldId id="264" r:id="rId9"/>
    <p:sldId id="268" r:id="rId10"/>
    <p:sldId id="267" r:id="rId11"/>
    <p:sldId id="269" r:id="rId12"/>
    <p:sldId id="257" r:id="rId13"/>
    <p:sldId id="266" r:id="rId14"/>
    <p:sldId id="270" r:id="rId15"/>
    <p:sldId id="26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72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2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5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38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30714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4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9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9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5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7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7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01DCB-09C2-4725-B4F4-14E74E698FCF}" type="datetimeFigureOut">
              <a:rPr lang="en-US" smtClean="0"/>
              <a:t>6/30/2014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C7CF5-EDE1-461A-B832-57A66FAB6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8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0"/>
            <a:ext cx="4171480" cy="421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6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P:\004345.00_UOULC\E_WORKING\E.05 Progress Printing\20140609_SIGNOFF MEETING\A0101-COLO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08045"/>
            <a:ext cx="7658470" cy="544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191000" y="5561168"/>
            <a:ext cx="1066801" cy="948098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71800" y="3165986"/>
            <a:ext cx="880453" cy="796414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2400" y="1524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Garage floor naming opportunities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9075" y="6324600"/>
            <a:ext cx="192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Conference rooms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31495" y="3208344"/>
            <a:ext cx="1121512" cy="1508111"/>
          </a:xfrm>
          <a:prstGeom prst="ellipse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6687" y="3379527"/>
            <a:ext cx="140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Café/lounge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791200" y="4267200"/>
            <a:ext cx="1066801" cy="163389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58001" y="4014439"/>
            <a:ext cx="112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Tech shop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39" y="4572000"/>
            <a:ext cx="2198261" cy="165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7" y="1509208"/>
            <a:ext cx="2272388" cy="169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u0363943\Desktop\Building\.ptmp306304\Students and technologies\_KCS22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9" y="5290637"/>
            <a:ext cx="2107276" cy="147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049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P:\004345.00_UOULC\E_WORKING\E.05 Progress Printing\20140609_SIGNOFF MEETING\A0101-COLO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08045"/>
            <a:ext cx="7658470" cy="544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496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Garage naming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0" y="1524000"/>
            <a:ext cx="7658470" cy="5181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06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0104" y="228600"/>
            <a:ext cx="4445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Residential floor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n</a:t>
            </a:r>
            <a:r>
              <a:rPr lang="en-US" sz="3600" b="1" dirty="0" smtClean="0">
                <a:solidFill>
                  <a:schemeClr val="bg1"/>
                </a:solidFill>
              </a:rPr>
              <a:t>aming opportunities </a:t>
            </a:r>
          </a:p>
        </p:txBody>
      </p:sp>
      <p:pic>
        <p:nvPicPr>
          <p:cNvPr id="7" name="Picture 2" descr="P:\004345.00_UOULC\E_WORKING\E.01 Design\E.01.1 BIM\Output\20140609\LC_V_Typic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6685" y="191289"/>
            <a:ext cx="5431205" cy="794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614290" y="4322379"/>
            <a:ext cx="1360541" cy="13716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59745" y="3963347"/>
            <a:ext cx="651890" cy="456253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0" y="48768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Residential Studio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3408" y="3763292"/>
            <a:ext cx="1013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ounge 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581400" y="4343400"/>
            <a:ext cx="680270" cy="685800"/>
          </a:xfrm>
          <a:prstGeom prst="ellipse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74155" y="4691913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Deck</a:t>
            </a: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9800" y="5276910"/>
            <a:ext cx="2743200" cy="97149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29200" y="5848290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Lofts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3355" y="1676400"/>
            <a:ext cx="7121445" cy="4953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4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9450" y="76200"/>
            <a:ext cx="56578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Residential Studio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Maker space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Digital media/ gaming space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:\004345.00_UOULC\E_WORKING\E.01 Design\E.01.1 BIM\Output\20140609\LC_V_Typic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3852" y="914302"/>
            <a:ext cx="1976649" cy="289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622176" y="2359925"/>
            <a:ext cx="531224" cy="6118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6" descr="C:\Users\u0335231\Desktop\F- resized\IMG_5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67" y="1421019"/>
            <a:ext cx="2217665" cy="295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encrypted-tbn1.gstatic.com/images?q=tbn:ANd9GcQgakMoglVRONCpgndlmErYdb1-KLhJTbRuwRb_oGRMTpxrwvk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6" y="4346061"/>
            <a:ext cx="3657600" cy="243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82707"/>
            <a:ext cx="29146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70483"/>
            <a:ext cx="3771900" cy="233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132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524000"/>
            <a:ext cx="824220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Program support &amp; scholarships  </a:t>
            </a:r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Knowledge Studios -  Student programing support $50,000/</a:t>
            </a:r>
            <a:r>
              <a:rPr lang="en-US" sz="2000" dirty="0" err="1" smtClean="0"/>
              <a:t>yr</a:t>
            </a:r>
            <a:r>
              <a:rPr lang="en-US" sz="2000" dirty="0" smtClean="0"/>
              <a:t> for 5 years plus scholarship(s) for student program manager</a:t>
            </a:r>
          </a:p>
          <a:p>
            <a:endParaRPr lang="en-US" sz="2000" dirty="0" smtClean="0"/>
          </a:p>
          <a:p>
            <a:r>
              <a:rPr lang="en-US" sz="2400" b="1" dirty="0" smtClean="0"/>
              <a:t>Garage floor naming opportunities </a:t>
            </a:r>
            <a:endParaRPr lang="en-US" sz="24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Conference </a:t>
            </a:r>
            <a:r>
              <a:rPr lang="en-US" sz="2000" dirty="0"/>
              <a:t>room naming - $100,000 </a:t>
            </a:r>
            <a:r>
              <a:rPr lang="en-US" sz="2000" dirty="0" smtClean="0"/>
              <a:t>each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Café/lounge </a:t>
            </a:r>
            <a:r>
              <a:rPr lang="en-US" sz="2000" dirty="0"/>
              <a:t>naming $</a:t>
            </a:r>
            <a:r>
              <a:rPr lang="en-US" sz="2000" dirty="0" smtClean="0"/>
              <a:t>500,000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Tech shop naming – $500,000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Garage naming - $3,000,000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r>
              <a:rPr lang="en-US" sz="2400" b="1" dirty="0" smtClean="0"/>
              <a:t>Residential floors </a:t>
            </a:r>
            <a:r>
              <a:rPr lang="en-US" sz="2400" b="1" dirty="0"/>
              <a:t>naming opportunities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Student loft naming - $50,000 each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Residential  lounge -  $100,000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Second </a:t>
            </a:r>
            <a:r>
              <a:rPr lang="en-US" sz="2000" dirty="0"/>
              <a:t>floor deck naming - $</a:t>
            </a:r>
            <a:r>
              <a:rPr lang="en-US" sz="2000" dirty="0" smtClean="0"/>
              <a:t>250,000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Residential knowledge studios - $500,000 each</a:t>
            </a: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Residential </a:t>
            </a:r>
            <a:r>
              <a:rPr lang="en-US" sz="2000" dirty="0"/>
              <a:t>floor naming - $1,000,000 </a:t>
            </a:r>
            <a:r>
              <a:rPr lang="en-US" sz="2000" dirty="0" smtClean="0"/>
              <a:t>each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558319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Lassonde Studios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2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97898"/>
            <a:ext cx="7086600" cy="5060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400" y="533400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Lassonde Studios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7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767"/>
            <a:ext cx="9144000" cy="40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6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304800"/>
            <a:ext cx="348044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Lassonde Studios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Live. Create. Launch</a:t>
            </a:r>
            <a:r>
              <a:rPr lang="en-US" sz="3200" b="1" dirty="0" smtClean="0">
                <a:solidFill>
                  <a:schemeClr val="bg1"/>
                </a:solidFill>
              </a:rPr>
              <a:t>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739462"/>
            <a:ext cx="88392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/>
              <a:t>The Lassonde Studios will be the nexus for entrepreneurs on the university campus. The Studios will host programs that engage more than 5,000 students annually in the 20,000 sq./ft.  “Garage” and provide residences for 400 student entrepreneurs.</a:t>
            </a:r>
          </a:p>
          <a:p>
            <a:pPr lvl="0"/>
            <a:endParaRPr lang="en-US" dirty="0" smtClean="0"/>
          </a:p>
          <a:p>
            <a:pPr lvl="0"/>
            <a:r>
              <a:rPr lang="en-US" b="1" dirty="0" smtClean="0"/>
              <a:t>Program highlights:</a:t>
            </a:r>
          </a:p>
          <a:p>
            <a:pPr lvl="0"/>
            <a:endParaRPr lang="en-US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dirty="0" smtClean="0"/>
              <a:t>Ranked in </a:t>
            </a:r>
            <a:r>
              <a:rPr lang="en-US" dirty="0"/>
              <a:t>the top 25 </a:t>
            </a:r>
            <a:r>
              <a:rPr lang="en-US" dirty="0" smtClean="0"/>
              <a:t>university program for </a:t>
            </a:r>
            <a:r>
              <a:rPr lang="en-US" dirty="0"/>
              <a:t>entrepreneurship for the past three years by Princeton Review/Entrepreneur Magazine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dirty="0"/>
              <a:t>The University of Utah has consistently been ranked among the top institutions for creating startup companies based in university developed technologies (No. 1 in 2008 and 2009, passing MIT). The Lassonde Institute has played a key part this success and has helped start </a:t>
            </a:r>
            <a:r>
              <a:rPr lang="en-US" dirty="0" smtClean="0"/>
              <a:t>45 </a:t>
            </a:r>
            <a:r>
              <a:rPr lang="en-US" dirty="0"/>
              <a:t>companies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dirty="0"/>
              <a:t>University of Utah student startups are creating jobs and millions of dollars in revenue, have appeared on NBC’s </a:t>
            </a:r>
            <a:r>
              <a:rPr lang="en-US" i="1" dirty="0"/>
              <a:t>Shark Tank</a:t>
            </a:r>
            <a:r>
              <a:rPr lang="en-US" dirty="0"/>
              <a:t>, and have won local and national business plan competitions, including the Department of Energy’s </a:t>
            </a:r>
            <a:r>
              <a:rPr lang="en-US" dirty="0" err="1"/>
              <a:t>CleanTech</a:t>
            </a:r>
            <a:r>
              <a:rPr lang="en-US" dirty="0"/>
              <a:t> Open, the Carnegie Mellon Life Science Contest and the Utah Entrepreneur Challenge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1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9" b="11016"/>
          <a:stretch/>
        </p:blipFill>
        <p:spPr>
          <a:xfrm>
            <a:off x="609600" y="1885949"/>
            <a:ext cx="7848600" cy="4972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533400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Lassonde Studios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34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197" y="1595021"/>
            <a:ext cx="85596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Knowledge </a:t>
            </a:r>
            <a:r>
              <a:rPr lang="en-US" sz="2800" dirty="0"/>
              <a:t>S</a:t>
            </a:r>
            <a:r>
              <a:rPr lang="en-US" sz="2800" dirty="0" smtClean="0"/>
              <a:t>tudios are  </a:t>
            </a:r>
          </a:p>
          <a:p>
            <a:pPr algn="ctr"/>
            <a:r>
              <a:rPr lang="en-US" sz="2800" dirty="0" smtClean="0"/>
              <a:t>entrepreneurial focused student programs using student mentors in themed spaces in the student garage and residential floors</a:t>
            </a:r>
          </a:p>
          <a:p>
            <a:pPr algn="ctr"/>
            <a:endParaRPr lang="en-US" sz="2800" dirty="0"/>
          </a:p>
          <a:p>
            <a:r>
              <a:rPr lang="en-US" sz="2800" dirty="0" smtClean="0"/>
              <a:t>Knowledge Studio types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B050"/>
                </a:solidFill>
              </a:rPr>
              <a:t>Co-working space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70C0"/>
                </a:solidFill>
              </a:rPr>
              <a:t>Company launch space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Fabrication/prototyping space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Digital media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Maker space  </a:t>
            </a:r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558319"/>
            <a:ext cx="384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Knowledge Studios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2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P:\004345.00_UOULC\E_WORKING\E.05 Progress Printing\20140609_SIGNOFF MEETING\A0101-COLO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583475"/>
            <a:ext cx="7277915" cy="517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440985" y="4881660"/>
            <a:ext cx="1283415" cy="12143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63506" y="4279010"/>
            <a:ext cx="1208694" cy="1205300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362200" y="3426824"/>
            <a:ext cx="1219200" cy="122163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2667000"/>
            <a:ext cx="127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Co-working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6324600"/>
            <a:ext cx="1772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Company launch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5149334"/>
            <a:ext cx="223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Fabrication/assembly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86200" y="3777734"/>
            <a:ext cx="1143000" cy="111519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69173" y="3777734"/>
            <a:ext cx="80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Events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2286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Knowledge Studios in the Garage 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576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5800" y="592145"/>
            <a:ext cx="3668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Co-working space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P:\004345.00_UOULC\E_WORKING\E.05 Progress Printing\20140609_SIGNOFF MEETING\A0101-COLO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76" y="1480782"/>
            <a:ext cx="2813724" cy="200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858000" y="2362200"/>
            <a:ext cx="381000" cy="304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u0363943\Desktop\Building\.ptmp920752\130315_Journeys-DRAFT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2791"/>
            <a:ext cx="4156171" cy="27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0363943\Desktop\Building\.ptmp920752\130315_Journeys-DRAFT-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64985"/>
            <a:ext cx="3506263" cy="228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52888"/>
            <a:ext cx="4096949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608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0" y="592145"/>
            <a:ext cx="4562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Company launch space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P:\004345.00_UOULC\E_WORKING\E.05 Progress Printing\20140609_SIGNOFF MEETING\A0101-COLO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7" y="1447800"/>
            <a:ext cx="278405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010400" y="2743200"/>
            <a:ext cx="3810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u0363943\Desktop\Building\.ptmp452216\130315_Journeys-DRAFT-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68" y="4257497"/>
            <a:ext cx="3821792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10134"/>
            <a:ext cx="2626837" cy="197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74" y="4257497"/>
            <a:ext cx="3895081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12" y="2179661"/>
            <a:ext cx="244928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8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51196" y="561378"/>
            <a:ext cx="5630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Fabrication/prototype space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P:\004345.00_UOULC\E_WORKING\E.05 Progress Printing\20140609_SIGNOFF MEETING\A0101-COLO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24" y="1447800"/>
            <a:ext cx="2676976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903779" y="2453838"/>
            <a:ext cx="381000" cy="3810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C:\Users\u0335231\Desktop\F- resized\IMG_51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39638"/>
            <a:ext cx="3357349" cy="25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u0335231\Desktop\F- resized\IMG_54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5230" y="1428751"/>
            <a:ext cx="1443038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0363943\Desktop\Building\.ptmp572657\130315_Journeys-DRAFT-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45246"/>
            <a:ext cx="4767168" cy="311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1" y="4343399"/>
            <a:ext cx="323028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166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55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3991" y="561378"/>
            <a:ext cx="243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Event space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P:\004345.00_UOULC\E_WORKING\E.05 Progress Printing\20140609_SIGNOFF MEETING\A0101-COLO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64" y="1447800"/>
            <a:ext cx="2355736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721808" y="2201680"/>
            <a:ext cx="3810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66" y="3795012"/>
            <a:ext cx="3935395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273"/>
            <a:ext cx="2553068" cy="191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C:\Users\u0363943\Desktop\Building\.ptmp400867\Students and technologies\2011-UEC-FAB-0030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3" y="4343399"/>
            <a:ext cx="3564007" cy="236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0363943\Desktop\Building\.ptmp561779\Students and technologies\_DSC08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61" y="1761017"/>
            <a:ext cx="3393610" cy="227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885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348</Words>
  <Application>Microsoft Office PowerPoint</Application>
  <PresentationFormat>On-screen Show (4:3)</PresentationFormat>
  <Paragraphs>60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David Eccles School of Bsuiness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68</cp:revision>
  <dcterms:created xsi:type="dcterms:W3CDTF">2014-06-20T17:32:18Z</dcterms:created>
  <dcterms:modified xsi:type="dcterms:W3CDTF">2014-06-30T20:55:27Z</dcterms:modified>
</cp:coreProperties>
</file>